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79" r:id="rId2"/>
    <p:sldId id="256" r:id="rId3"/>
    <p:sldId id="258" r:id="rId4"/>
    <p:sldId id="629" r:id="rId5"/>
    <p:sldId id="630" r:id="rId6"/>
    <p:sldId id="260" r:id="rId7"/>
    <p:sldId id="558" r:id="rId8"/>
    <p:sldId id="612" r:id="rId9"/>
    <p:sldId id="615" r:id="rId10"/>
    <p:sldId id="614" r:id="rId11"/>
    <p:sldId id="617" r:id="rId12"/>
    <p:sldId id="636" r:id="rId13"/>
    <p:sldId id="637" r:id="rId14"/>
    <p:sldId id="638" r:id="rId15"/>
    <p:sldId id="685" r:id="rId16"/>
    <p:sldId id="626" r:id="rId17"/>
    <p:sldId id="643" r:id="rId18"/>
    <p:sldId id="567" r:id="rId19"/>
    <p:sldId id="579" r:id="rId20"/>
    <p:sldId id="618" r:id="rId21"/>
    <p:sldId id="411" r:id="rId22"/>
    <p:sldId id="431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0836C-B5FF-4AC1-9F05-FE494D78269B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3E89E-6505-467B-B947-571E5D3E066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35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42C5A-9F56-47A3-B613-DD978FE28D8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55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074BB-CF08-410E-B250-6C6727170D81}" type="slidenum">
              <a:rPr lang="de-CH" smtClean="0"/>
              <a:pPr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9730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074BB-CF08-410E-B250-6C6727170D81}" type="slidenum">
              <a:rPr lang="de-CH" smtClean="0"/>
              <a:pPr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9115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074BB-CF08-410E-B250-6C6727170D81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2690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621E1-082F-D82A-3706-A39E4AD25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9627B-9CB9-B4DF-0B41-543292551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D5CFA-A998-31EE-1A6F-972382C01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6D2E7-144F-9425-0E5A-362A773E4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8836D-89CE-0659-A46B-53A38A8A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76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CEA2-15EF-EBD2-0EA6-222CA9351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BDF2A-77C3-3713-B33C-2C8A452D50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860D2-CC70-EF0E-95A8-4F989DAA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F5E2A-156F-48E3-64D2-1CA5F6C9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22B3-D74A-F888-FCEB-1C0CD1E34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8344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692D86-D4D2-CF25-EFF3-26B18F5F43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A1A1FB-8751-B19B-88F7-7A642A738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9C38F-8C8D-A626-A5CD-D868FDB1C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F4D7C-3734-D596-04B4-F68A0FED1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7DE50-80BF-5B40-6E6C-BC2615ED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36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24EDC-5F11-58FF-47F7-41EA2B088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CC1ED-58DD-6F42-2D2B-3E80CC2BA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E02B3-AF92-C46E-525B-A348A5D8F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F342-842E-11D2-D732-3E2B72F33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F98D4-0E50-2573-2506-D08A8AA32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95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C25A7-E801-33D4-CE44-A6AB8982E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F31A4-55D7-7113-BC59-9ABEE4ABE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696F3-453D-F844-1145-A5276D6B2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EF896-3F8A-42CC-1546-A2A3FC4F3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4271A-9A72-AE11-A1BE-2DC70F18B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16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DEB2-2A51-8EE9-C4C1-2E821057C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B293A-1935-BBFF-42E5-8F1C4380F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A9CB2-1B3E-E1CF-2A9C-E4E8FBBB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55D99-07EE-D32D-E614-053DF6D54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1F92D-C7AD-366A-F80E-04846B2DB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65B98-656B-28F8-C10B-A739FC0A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65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07EF1-672C-C105-0F74-0BA674614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1BB2E-A39B-A43C-8D68-A0BE1A3B7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4D9F74-C342-1C99-8713-A31F258D6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6550E3-2DA1-40AB-F4B3-13B6355F80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FF160A-37F6-797B-1B11-2373252DD2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F1C032-1207-EC6E-454B-8BA5DA3E6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50FE9C-B0ED-A49F-507E-FEA32C66B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3027FC-BCA8-A38C-C8D7-30202DD8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917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1B63B-18C6-DB6C-1E8C-36E2233F0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20F13D-F193-3350-93FE-765E29E7F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E3C3A-90AC-637C-BBAF-765752F8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53D330-3E74-E360-A2D6-1A4A92C9B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056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C70839-2633-C631-3962-3C9F7C659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F9EB0C-E179-34DD-0BCD-6CECF0824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76AA3-9E6A-78CC-0D09-3A859B2D2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963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9B3BA-9FA0-D855-4370-2F655C111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6040A-25B8-4DAB-552D-65E1A4D51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8F5F15-2EA8-863F-2DF4-31000CA37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E7B9C-3456-0200-32EF-891DFFDA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054E2-E8C7-5A7C-C0E1-FCAE512B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03954-CC95-28E0-1F72-D7748536B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594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1B513-ADDB-029D-E4B6-D8E9E2098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8E138B-5F98-5E75-9F09-FF075E9D40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2F202D-F68E-6BEA-5106-FAA19854E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E0F1D0-F15E-51CD-ADEE-4DF940925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6EBA9-69B0-3C31-F701-5C72B34F8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538CFC-587A-A567-5AE5-8BE7ED1C5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516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CC843D-A948-F541-5CEA-E1A291711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CED72B-F904-11AA-CCB5-402573860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E955E-9452-D24B-EFA6-4E5E76624E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F0825-6DE9-405C-AF1F-3B94A78EFD90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A141D-0B28-1C71-13BF-F591A51AE2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A52C6-29B8-C99B-C854-1919930FF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109D4-0914-4BE5-9291-14AE0256F6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7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7FE0AEE3-FEA9-49D5-9BAF-DA16000B1123}"/>
              </a:ext>
            </a:extLst>
          </p:cNvPr>
          <p:cNvSpPr/>
          <p:nvPr/>
        </p:nvSpPr>
        <p:spPr>
          <a:xfrm>
            <a:off x="0" y="-2"/>
            <a:ext cx="12192000" cy="685800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3A55B0F-BBA2-4D0F-87FE-4E5C4A39CE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9116" y="295589"/>
            <a:ext cx="3447267" cy="61805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71FA5BB-ABFB-43A9-837B-781F9C0189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785828" y="295590"/>
            <a:ext cx="3603321" cy="61805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35D6025-020D-4E01-97C1-EF1C1FE9419E}"/>
              </a:ext>
            </a:extLst>
          </p:cNvPr>
          <p:cNvSpPr txBox="1"/>
          <p:nvPr/>
        </p:nvSpPr>
        <p:spPr>
          <a:xfrm>
            <a:off x="48517" y="5428364"/>
            <a:ext cx="45643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AN OVERVIEW OF THE PROGRAMME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E9CA77-6C53-484D-ACC5-485EC76A4819}"/>
              </a:ext>
            </a:extLst>
          </p:cNvPr>
          <p:cNvGrpSpPr/>
          <p:nvPr/>
        </p:nvGrpSpPr>
        <p:grpSpPr>
          <a:xfrm>
            <a:off x="9027265" y="291362"/>
            <a:ext cx="2889118" cy="523220"/>
            <a:chOff x="392423" y="2670539"/>
            <a:chExt cx="2889118" cy="5232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3427FE-A4DB-4C1B-B202-23F02F8BBD27}"/>
                </a:ext>
              </a:extLst>
            </p:cNvPr>
            <p:cNvSpPr txBox="1"/>
            <p:nvPr/>
          </p:nvSpPr>
          <p:spPr>
            <a:xfrm>
              <a:off x="392423" y="2670539"/>
              <a:ext cx="19016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latin typeface="Arial Black" panose="020B0A04020102020204" pitchFamily="34" charset="0"/>
                </a:rPr>
                <a:t>skat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975899-8E59-46A4-9A68-3A716DB6E8CF}"/>
                </a:ext>
              </a:extLst>
            </p:cNvPr>
            <p:cNvSpPr txBox="1"/>
            <p:nvPr/>
          </p:nvSpPr>
          <p:spPr>
            <a:xfrm>
              <a:off x="1055006" y="2726251"/>
              <a:ext cx="20497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Swiss Resource Centre and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2946E5-54F5-4957-B5DE-F28E8C9AE581}"/>
                </a:ext>
              </a:extLst>
            </p:cNvPr>
            <p:cNvSpPr txBox="1"/>
            <p:nvPr/>
          </p:nvSpPr>
          <p:spPr>
            <a:xfrm>
              <a:off x="1231754" y="2892763"/>
              <a:ext cx="20497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Consultancies for Development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BC7A654-23E8-4C84-AFC1-F400F100E812}"/>
              </a:ext>
            </a:extLst>
          </p:cNvPr>
          <p:cNvSpPr txBox="1"/>
          <p:nvPr/>
        </p:nvSpPr>
        <p:spPr>
          <a:xfrm>
            <a:off x="57584" y="3350512"/>
            <a:ext cx="3469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ill Sans MT" panose="020B0502020104020203" pitchFamily="34" charset="0"/>
              </a:rPr>
              <a:t>Promoting Off-farm Employment Through Climate Responsive Construction Material Production</a:t>
            </a:r>
            <a:endParaRPr lang="en-GB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E339FE-B193-427E-B567-A36A70DE39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42" y="260085"/>
            <a:ext cx="1221992" cy="12235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54D1EB-903B-43E5-A915-323D9F6C0C10}"/>
              </a:ext>
            </a:extLst>
          </p:cNvPr>
          <p:cNvSpPr/>
          <p:nvPr/>
        </p:nvSpPr>
        <p:spPr>
          <a:xfrm rot="2675337">
            <a:off x="4978208" y="460966"/>
            <a:ext cx="159601" cy="1612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36A1F41-B858-43E4-A4FD-B41609DDA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7564" y="397639"/>
            <a:ext cx="2081258" cy="51476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94FDCE2-4EF7-42FE-868B-ACC5A83F58C1}"/>
              </a:ext>
            </a:extLst>
          </p:cNvPr>
          <p:cNvSpPr txBox="1"/>
          <p:nvPr/>
        </p:nvSpPr>
        <p:spPr>
          <a:xfrm>
            <a:off x="48517" y="2293950"/>
            <a:ext cx="45643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PROECCO PROGRAMME</a:t>
            </a:r>
          </a:p>
        </p:txBody>
      </p:sp>
    </p:spTree>
    <p:extLst>
      <p:ext uri="{BB962C8B-B14F-4D97-AF65-F5344CB8AC3E}">
        <p14:creationId xmlns:p14="http://schemas.microsoft.com/office/powerpoint/2010/main" val="347568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866" t="1227" r="30715" b="1295"/>
          <a:stretch/>
        </p:blipFill>
        <p:spPr>
          <a:xfrm>
            <a:off x="6172200" y="342901"/>
            <a:ext cx="4518849" cy="5943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AF1316-D231-4880-81F1-AC50A4C0469D}"/>
              </a:ext>
            </a:extLst>
          </p:cNvPr>
          <p:cNvSpPr txBox="1"/>
          <p:nvPr/>
        </p:nvSpPr>
        <p:spPr>
          <a:xfrm>
            <a:off x="7067602" y="5356700"/>
            <a:ext cx="360039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H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qualité est homogène, la part de casse négligeable</a:t>
            </a:r>
            <a:endParaRPr lang="fr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E22E27-ACD4-496F-AFF6-C2A41B0A9F2E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GB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avantages</a:t>
            </a: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 du four permanent</a:t>
            </a:r>
            <a:endParaRPr lang="en-GB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6BB577-7187-4018-A11A-D1E6B28AF1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7" r="7692"/>
          <a:stretch/>
        </p:blipFill>
        <p:spPr>
          <a:xfrm>
            <a:off x="1524000" y="342900"/>
            <a:ext cx="4495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6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83632" y="6424415"/>
            <a:ext cx="61206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 la brique perforée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05DB1B-C9B7-4ACF-848D-EBC76A0A595C}"/>
              </a:ext>
            </a:extLst>
          </p:cNvPr>
          <p:cNvSpPr/>
          <p:nvPr/>
        </p:nvSpPr>
        <p:spPr>
          <a:xfrm>
            <a:off x="1524000" y="460350"/>
            <a:ext cx="9144000" cy="2288417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 descr="C:\Users\Elis\Documents\Skat\PICTURES\Callixte_Nyamasheke\New Image3.jpg">
            <a:extLst>
              <a:ext uri="{FF2B5EF4-FFF2-40B4-BE49-F238E27FC236}">
                <a16:creationId xmlns:a16="http://schemas.microsoft.com/office/drawing/2014/main" id="{9CC5EF53-7924-48B7-8F3C-EB9E910D9CB1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28" b="99807" l="0" r="100000">
                        <a14:foregroundMark x1="630" y1="81431" x2="1889" y2="87041"/>
                        <a14:foregroundMark x1="1994" y1="87041" x2="7660" y2="99807"/>
                        <a14:foregroundMark x1="99042" y1="83664" x2="99042" y2="83664"/>
                        <a14:foregroundMark x1="99042" y1="83664" x2="99281" y2="97130"/>
                        <a14:foregroundMark x1="98802" y1="98013" x2="98084" y2="99338"/>
                        <a14:foregroundMark x1="98084" y1="99558" x2="7665" y2="99338"/>
                        <a14:backgroundMark x1="630" y1="80851" x2="0" y2="81238"/>
                        <a14:backgroundMark x1="105" y1="81238" x2="944" y2="82785"/>
                        <a14:backgroundMark x1="944" y1="82785" x2="3358" y2="90909"/>
                        <a14:backgroundMark x1="6716" y1="98646" x2="7450" y2="99807"/>
                        <a14:backgroundMark x1="3358" y1="90522" x2="5666" y2="95938"/>
                        <a14:backgroundMark x1="5876" y1="96132" x2="7450" y2="99226"/>
                        <a14:backgroundMark x1="6611" y1="97485" x2="6611" y2="97292"/>
                        <a14:backgroundMark x1="6506" y1="96905" x2="5561" y2="95164"/>
                        <a14:backgroundMark x1="5456" y1="94971" x2="3253" y2="89362"/>
                        <a14:backgroundMark x1="2623" y1="88781" x2="1259" y2="84333"/>
                        <a14:backgroundMark x1="99281" y1="91170" x2="99880" y2="91611"/>
                        <a14:backgroundMark x1="99521" y1="91611" x2="99042" y2="98234"/>
                        <a14:backgroundMark x1="99162" y1="98234" x2="98204" y2="99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0">
            <a:off x="6623391" y="1708207"/>
            <a:ext cx="3578089" cy="1942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9D2E78A-2E8A-44BC-A19D-31D4D1BA6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7779" flipH="1">
            <a:off x="1915139" y="1640464"/>
            <a:ext cx="3755185" cy="221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E3EBD3-C787-45C9-8A67-27FE0A7A3559}"/>
              </a:ext>
            </a:extLst>
          </p:cNvPr>
          <p:cNvSpPr txBox="1"/>
          <p:nvPr/>
        </p:nvSpPr>
        <p:spPr>
          <a:xfrm>
            <a:off x="7067601" y="5356700"/>
            <a:ext cx="36004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forme de la brique perforée est régulière et homogène</a:t>
            </a:r>
          </a:p>
        </p:txBody>
      </p:sp>
    </p:spTree>
    <p:extLst>
      <p:ext uri="{BB962C8B-B14F-4D97-AF65-F5344CB8AC3E}">
        <p14:creationId xmlns:p14="http://schemas.microsoft.com/office/powerpoint/2010/main" val="109361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AFFF65-8D47-489B-AB60-0AA30658FF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7" t="378" r="22309" b="1030"/>
          <a:stretch/>
        </p:blipFill>
        <p:spPr>
          <a:xfrm>
            <a:off x="1524000" y="342901"/>
            <a:ext cx="4495800" cy="594360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54907B43-FE8C-4060-83AC-077E486DF1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3" t="7971" r="27488" b="22727"/>
          <a:stretch/>
        </p:blipFill>
        <p:spPr bwMode="auto">
          <a:xfrm>
            <a:off x="6172200" y="342900"/>
            <a:ext cx="4495800" cy="59436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DAC9E3-A7B9-4015-9420-1E1851B91026}"/>
              </a:ext>
            </a:extLst>
          </p:cNvPr>
          <p:cNvSpPr txBox="1"/>
          <p:nvPr/>
        </p:nvSpPr>
        <p:spPr>
          <a:xfrm>
            <a:off x="2783632" y="6424415"/>
            <a:ext cx="61206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 la brique perforée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7E7507-CDCF-4A2E-A12C-7545A88928F8}"/>
              </a:ext>
            </a:extLst>
          </p:cNvPr>
          <p:cNvSpPr txBox="1"/>
          <p:nvPr/>
        </p:nvSpPr>
        <p:spPr>
          <a:xfrm>
            <a:off x="7067601" y="5356700"/>
            <a:ext cx="36004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perforation rend la brique plus solide (moins de fissures)</a:t>
            </a:r>
          </a:p>
        </p:txBody>
      </p:sp>
    </p:spTree>
    <p:extLst>
      <p:ext uri="{BB962C8B-B14F-4D97-AF65-F5344CB8AC3E}">
        <p14:creationId xmlns:p14="http://schemas.microsoft.com/office/powerpoint/2010/main" val="881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A3EBF6B-859F-4FD0-8CB4-5396B8579E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" b="1151"/>
          <a:stretch/>
        </p:blipFill>
        <p:spPr>
          <a:xfrm>
            <a:off x="1524000" y="342900"/>
            <a:ext cx="9144000" cy="5943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4690F25-7F8A-4A2A-B97D-289DC0F64B27}"/>
              </a:ext>
            </a:extLst>
          </p:cNvPr>
          <p:cNvSpPr/>
          <p:nvPr/>
        </p:nvSpPr>
        <p:spPr>
          <a:xfrm>
            <a:off x="1524000" y="460350"/>
            <a:ext cx="9144000" cy="2288417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 descr="C:\Users\Elis\Documents\Skat\PICTURES\Callixte_Nyamasheke\New Image3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28" b="99807" l="0" r="100000">
                        <a14:foregroundMark x1="630" y1="81431" x2="1889" y2="87041"/>
                        <a14:foregroundMark x1="1994" y1="87041" x2="7660" y2="99807"/>
                        <a14:foregroundMark x1="99042" y1="83664" x2="99042" y2="83664"/>
                        <a14:foregroundMark x1="99042" y1="83664" x2="99281" y2="97130"/>
                        <a14:foregroundMark x1="98802" y1="98013" x2="98084" y2="99338"/>
                        <a14:foregroundMark x1="98084" y1="99558" x2="7665" y2="99338"/>
                        <a14:backgroundMark x1="630" y1="80851" x2="0" y2="81238"/>
                        <a14:backgroundMark x1="105" y1="81238" x2="944" y2="82785"/>
                        <a14:backgroundMark x1="944" y1="82785" x2="3358" y2="90909"/>
                        <a14:backgroundMark x1="6716" y1="98646" x2="7450" y2="99807"/>
                        <a14:backgroundMark x1="3358" y1="90522" x2="5666" y2="95938"/>
                        <a14:backgroundMark x1="5876" y1="96132" x2="7450" y2="99226"/>
                        <a14:backgroundMark x1="6611" y1="97485" x2="6611" y2="97292"/>
                        <a14:backgroundMark x1="6506" y1="96905" x2="5561" y2="95164"/>
                        <a14:backgroundMark x1="5456" y1="94971" x2="3253" y2="89362"/>
                        <a14:backgroundMark x1="2623" y1="88781" x2="1259" y2="84333"/>
                        <a14:backgroundMark x1="99281" y1="91170" x2="99880" y2="91611"/>
                        <a14:backgroundMark x1="99521" y1="91611" x2="99042" y2="98234"/>
                        <a14:backgroundMark x1="99162" y1="98234" x2="98204" y2="99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0">
            <a:off x="6658530" y="954080"/>
            <a:ext cx="2311027" cy="1254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16EE019-036C-4E7D-8F0F-64863420F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7779" flipH="1">
            <a:off x="2478416" y="713062"/>
            <a:ext cx="2583816" cy="152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196759-9D59-4689-9505-045F55CB46B5}"/>
              </a:ext>
            </a:extLst>
          </p:cNvPr>
          <p:cNvSpPr txBox="1"/>
          <p:nvPr/>
        </p:nvSpPr>
        <p:spPr>
          <a:xfrm>
            <a:off x="2783632" y="6424415"/>
            <a:ext cx="61206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 la brique perforée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BA0A90-8955-43AF-8D65-E4126FBFF71E}"/>
              </a:ext>
            </a:extLst>
          </p:cNvPr>
          <p:cNvSpPr txBox="1"/>
          <p:nvPr/>
        </p:nvSpPr>
        <p:spPr>
          <a:xfrm>
            <a:off x="7480663" y="5356700"/>
            <a:ext cx="318733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perforation diminue la consommation d’argile</a:t>
            </a:r>
          </a:p>
        </p:txBody>
      </p:sp>
    </p:spTree>
    <p:extLst>
      <p:ext uri="{BB962C8B-B14F-4D97-AF65-F5344CB8AC3E}">
        <p14:creationId xmlns:p14="http://schemas.microsoft.com/office/powerpoint/2010/main" val="150637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6808" y="6482169"/>
            <a:ext cx="1763688" cy="20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2A5711-061F-438B-BDA6-DDBEF9A0F7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3" b="-1730"/>
          <a:stretch/>
        </p:blipFill>
        <p:spPr>
          <a:xfrm>
            <a:off x="1524000" y="342900"/>
            <a:ext cx="9144002" cy="605789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F992E14-406C-4BC4-B4BF-F1CBBAA9B52B}"/>
              </a:ext>
            </a:extLst>
          </p:cNvPr>
          <p:cNvSpPr/>
          <p:nvPr/>
        </p:nvSpPr>
        <p:spPr>
          <a:xfrm>
            <a:off x="1524000" y="417097"/>
            <a:ext cx="9144000" cy="231860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Picture 15" descr="C:\Users\Elis\Documents\Skat\PICTURES\Callixte_Nyamasheke\New Image3.jpg">
            <a:extLst>
              <a:ext uri="{FF2B5EF4-FFF2-40B4-BE49-F238E27FC236}">
                <a16:creationId xmlns:a16="http://schemas.microsoft.com/office/drawing/2014/main" id="{34496B05-BD54-459F-AAC8-F0BD1BA77EC0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28" b="99807" l="0" r="100000">
                        <a14:foregroundMark x1="630" y1="81431" x2="1889" y2="87041"/>
                        <a14:foregroundMark x1="1994" y1="87041" x2="7660" y2="99807"/>
                        <a14:foregroundMark x1="99042" y1="83664" x2="99042" y2="83664"/>
                        <a14:foregroundMark x1="99042" y1="83664" x2="99281" y2="97130"/>
                        <a14:foregroundMark x1="98802" y1="98013" x2="98084" y2="99338"/>
                        <a14:foregroundMark x1="98084" y1="99558" x2="7665" y2="99338"/>
                        <a14:backgroundMark x1="630" y1="80851" x2="0" y2="81238"/>
                        <a14:backgroundMark x1="105" y1="81238" x2="944" y2="82785"/>
                        <a14:backgroundMark x1="944" y1="82785" x2="3358" y2="90909"/>
                        <a14:backgroundMark x1="6716" y1="98646" x2="7450" y2="99807"/>
                        <a14:backgroundMark x1="3358" y1="90522" x2="5666" y2="95938"/>
                        <a14:backgroundMark x1="5876" y1="96132" x2="7450" y2="99226"/>
                        <a14:backgroundMark x1="6611" y1="97485" x2="6611" y2="97292"/>
                        <a14:backgroundMark x1="6506" y1="96905" x2="5561" y2="95164"/>
                        <a14:backgroundMark x1="5456" y1="94971" x2="3253" y2="89362"/>
                        <a14:backgroundMark x1="2623" y1="88781" x2="1259" y2="84333"/>
                        <a14:backgroundMark x1="99281" y1="91170" x2="99880" y2="91611"/>
                        <a14:backgroundMark x1="99521" y1="91611" x2="99042" y2="98234"/>
                        <a14:backgroundMark x1="99162" y1="98234" x2="98204" y2="99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0">
            <a:off x="6658530" y="917132"/>
            <a:ext cx="2311027" cy="1254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3596A7F6-98DC-43A0-A572-964DE32BF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7779" flipH="1">
            <a:off x="2478416" y="676114"/>
            <a:ext cx="2583816" cy="152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6D38BD-22AF-45DA-B5C9-1690564ACC04}"/>
              </a:ext>
            </a:extLst>
          </p:cNvPr>
          <p:cNvSpPr txBox="1"/>
          <p:nvPr/>
        </p:nvSpPr>
        <p:spPr>
          <a:xfrm>
            <a:off x="2783632" y="6424415"/>
            <a:ext cx="61206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 la brique perforée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C90E97-E9C0-4160-A9AE-69647B3EFFD2}"/>
              </a:ext>
            </a:extLst>
          </p:cNvPr>
          <p:cNvSpPr txBox="1"/>
          <p:nvPr/>
        </p:nvSpPr>
        <p:spPr>
          <a:xfrm>
            <a:off x="7399284" y="4975965"/>
            <a:ext cx="3161212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perforation diminue la consommation d’énergie et la cuisson a l’intérieur est meilleure</a:t>
            </a:r>
          </a:p>
        </p:txBody>
      </p:sp>
    </p:spTree>
    <p:extLst>
      <p:ext uri="{BB962C8B-B14F-4D97-AF65-F5344CB8AC3E}">
        <p14:creationId xmlns:p14="http://schemas.microsoft.com/office/powerpoint/2010/main" val="191444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2" t="1187" r="14185" b="948"/>
          <a:stretch/>
        </p:blipFill>
        <p:spPr>
          <a:xfrm flipH="1">
            <a:off x="1514761" y="342900"/>
            <a:ext cx="4505039" cy="594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560D42-078E-447D-971F-E2D6D770FF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" r="3361" b="2066"/>
          <a:stretch/>
        </p:blipFill>
        <p:spPr>
          <a:xfrm>
            <a:off x="6172200" y="342900"/>
            <a:ext cx="4495800" cy="594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42765A-B7CF-49C4-96D2-507EA1CEE278}"/>
              </a:ext>
            </a:extLst>
          </p:cNvPr>
          <p:cNvSpPr txBox="1"/>
          <p:nvPr/>
        </p:nvSpPr>
        <p:spPr>
          <a:xfrm>
            <a:off x="2783632" y="6424415"/>
            <a:ext cx="61206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 la brique perforée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6F0327-59EC-4C14-9599-9052E464B557}"/>
              </a:ext>
            </a:extLst>
          </p:cNvPr>
          <p:cNvSpPr txBox="1"/>
          <p:nvPr/>
        </p:nvSpPr>
        <p:spPr>
          <a:xfrm>
            <a:off x="7067601" y="5356700"/>
            <a:ext cx="36004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façonnage est moins pénible et mieux payé</a:t>
            </a:r>
          </a:p>
        </p:txBody>
      </p:sp>
    </p:spTree>
    <p:extLst>
      <p:ext uri="{BB962C8B-B14F-4D97-AF65-F5344CB8AC3E}">
        <p14:creationId xmlns:p14="http://schemas.microsoft.com/office/powerpoint/2010/main" val="25246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E09B07-B43A-4ECF-A50D-7FCA701C4F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4" t="68380" r="15706" b="3786"/>
          <a:stretch/>
        </p:blipFill>
        <p:spPr>
          <a:xfrm>
            <a:off x="6172200" y="342901"/>
            <a:ext cx="4495800" cy="3424575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38F2965A-48A2-4441-AAE8-93E2EEF456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t="19243" r="39522" b="32202"/>
          <a:stretch/>
        </p:blipFill>
        <p:spPr bwMode="auto">
          <a:xfrm>
            <a:off x="1513910" y="336078"/>
            <a:ext cx="4505891" cy="344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C8F7F5-01D8-4777-82DD-216822CFF1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0" b="23684"/>
          <a:stretch/>
        </p:blipFill>
        <p:spPr>
          <a:xfrm>
            <a:off x="2653953" y="3904397"/>
            <a:ext cx="3102204" cy="15345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27140B-22AC-4247-BFB9-B44E5B11D7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0" b="23684"/>
          <a:stretch/>
        </p:blipFill>
        <p:spPr>
          <a:xfrm>
            <a:off x="7357759" y="4487333"/>
            <a:ext cx="1802607" cy="926715"/>
          </a:xfrm>
          <a:prstGeom prst="rect">
            <a:avLst/>
          </a:prstGeom>
        </p:spPr>
      </p:pic>
      <p:sp>
        <p:nvSpPr>
          <p:cNvPr id="17" name="TextBox 2">
            <a:extLst>
              <a:ext uri="{FF2B5EF4-FFF2-40B4-BE49-F238E27FC236}">
                <a16:creationId xmlns:a16="http://schemas.microsoft.com/office/drawing/2014/main" id="{C589574D-DEAC-462A-8262-4E640AD1A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7552" y="3317856"/>
            <a:ext cx="35594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2400" b="1" dirty="0">
                <a:solidFill>
                  <a:schemeClr val="bg1"/>
                </a:solidFill>
              </a:rPr>
              <a:t>$ 18/m2</a:t>
            </a:r>
          </a:p>
        </p:txBody>
      </p:sp>
      <p:sp>
        <p:nvSpPr>
          <p:cNvPr id="18" name="TextBox 2">
            <a:extLst>
              <a:ext uri="{FF2B5EF4-FFF2-40B4-BE49-F238E27FC236}">
                <a16:creationId xmlns:a16="http://schemas.microsoft.com/office/drawing/2014/main" id="{4C9331E7-8697-4871-A580-6CB444EC0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628" y="3317856"/>
            <a:ext cx="36483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2400" b="1" dirty="0">
                <a:solidFill>
                  <a:schemeClr val="bg1"/>
                </a:solidFill>
              </a:rPr>
              <a:t>$ 12/m2</a:t>
            </a: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9CCB56FC-1698-4BAF-9C53-C1643EEF1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6533" y="5503855"/>
            <a:ext cx="35594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1600" b="1" dirty="0"/>
              <a:t>Mortier en ciment: 200kg/m2</a:t>
            </a:r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AD57EB0D-443A-43CB-AFB5-00C41546E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933" y="5495199"/>
            <a:ext cx="35594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1600" b="1" dirty="0"/>
              <a:t>Mortier en ciment: 50kg/m2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ED8802-637B-4C47-B057-61C2CB68016D}"/>
              </a:ext>
            </a:extLst>
          </p:cNvPr>
          <p:cNvSpPr txBox="1"/>
          <p:nvPr/>
        </p:nvSpPr>
        <p:spPr>
          <a:xfrm>
            <a:off x="2783632" y="6424415"/>
            <a:ext cx="61206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 la brique perforée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7DCAF43-302D-4AA9-ACBE-A4588A6108C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36598" y="3869267"/>
            <a:ext cx="804402" cy="7750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7C2F5E-3F4A-4716-8521-211B29FE172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200000">
            <a:off x="1596123" y="3898744"/>
            <a:ext cx="710893" cy="685802"/>
          </a:xfrm>
          <a:prstGeom prst="rect">
            <a:avLst/>
          </a:prstGeom>
        </p:spPr>
      </p:pic>
      <p:sp>
        <p:nvSpPr>
          <p:cNvPr id="24" name="TextBox 2">
            <a:extLst>
              <a:ext uri="{FF2B5EF4-FFF2-40B4-BE49-F238E27FC236}">
                <a16:creationId xmlns:a16="http://schemas.microsoft.com/office/drawing/2014/main" id="{D1999B5D-AA7F-4399-8183-B802D30D8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467" y="4267723"/>
            <a:ext cx="90940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1000" dirty="0"/>
              <a:t>50%</a:t>
            </a:r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7023D97F-7F7A-4537-B5FE-07C6CEBDA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1132" y="4284655"/>
            <a:ext cx="90940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1000" dirty="0"/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83329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4624055-1FF8-41C0-874C-31E7F403B2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0000">
            <a:off x="2434787" y="3487947"/>
            <a:ext cx="2400736" cy="2674050"/>
          </a:xfrm>
          <a:prstGeom prst="rect">
            <a:avLst/>
          </a:prstGeom>
        </p:spPr>
      </p:pic>
      <p:sp>
        <p:nvSpPr>
          <p:cNvPr id="21" name="TextBox 2">
            <a:extLst>
              <a:ext uri="{FF2B5EF4-FFF2-40B4-BE49-F238E27FC236}">
                <a16:creationId xmlns:a16="http://schemas.microsoft.com/office/drawing/2014/main" id="{5D0BCB50-8EA4-43BE-858A-FF40196F2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38" y="5761948"/>
            <a:ext cx="52503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1600" b="1" dirty="0"/>
              <a:t>Energie: (du bois seulement) 5-6MJ/kg de brique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48F7875-0EF5-497C-95A7-AA7A5B008CC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87393" y="4147525"/>
            <a:ext cx="2342194" cy="1339735"/>
          </a:xfrm>
          <a:prstGeom prst="rect">
            <a:avLst/>
          </a:prstGeom>
        </p:spPr>
      </p:pic>
      <p:sp>
        <p:nvSpPr>
          <p:cNvPr id="27" name="TextBox 2">
            <a:extLst>
              <a:ext uri="{FF2B5EF4-FFF2-40B4-BE49-F238E27FC236}">
                <a16:creationId xmlns:a16="http://schemas.microsoft.com/office/drawing/2014/main" id="{6DC1DE21-5994-4CD1-B2A0-06730CB3C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1" y="5761948"/>
            <a:ext cx="41680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1600" b="1" dirty="0"/>
              <a:t>Déchets organiques: 1-2 MJ/kg de brique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E09B07-B43A-4ECF-A50D-7FCA701C4F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4" t="68380" r="15706" b="3786"/>
          <a:stretch/>
        </p:blipFill>
        <p:spPr>
          <a:xfrm>
            <a:off x="6172200" y="342901"/>
            <a:ext cx="4495800" cy="3424575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38F2965A-48A2-4441-AAE8-93E2EEF456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t="19243" r="39522" b="32202"/>
          <a:stretch/>
        </p:blipFill>
        <p:spPr bwMode="auto">
          <a:xfrm>
            <a:off x="1513910" y="336078"/>
            <a:ext cx="4505891" cy="344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2">
            <a:extLst>
              <a:ext uri="{FF2B5EF4-FFF2-40B4-BE49-F238E27FC236}">
                <a16:creationId xmlns:a16="http://schemas.microsoft.com/office/drawing/2014/main" id="{C589574D-DEAC-462A-8262-4E640AD1A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7552" y="3317856"/>
            <a:ext cx="35594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2400" b="1" dirty="0">
                <a:solidFill>
                  <a:schemeClr val="bg1"/>
                </a:solidFill>
              </a:rPr>
              <a:t>$ 18/m2</a:t>
            </a:r>
          </a:p>
        </p:txBody>
      </p:sp>
      <p:sp>
        <p:nvSpPr>
          <p:cNvPr id="18" name="TextBox 2">
            <a:extLst>
              <a:ext uri="{FF2B5EF4-FFF2-40B4-BE49-F238E27FC236}">
                <a16:creationId xmlns:a16="http://schemas.microsoft.com/office/drawing/2014/main" id="{4C9331E7-8697-4871-A580-6CB444EC0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628" y="3317856"/>
            <a:ext cx="36483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e-CH" altLang="de-DE" sz="2400" b="1" dirty="0">
                <a:solidFill>
                  <a:schemeClr val="bg1"/>
                </a:solidFill>
              </a:rPr>
              <a:t>$ 12/m2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ED8802-637B-4C47-B057-61C2CB68016D}"/>
              </a:ext>
            </a:extLst>
          </p:cNvPr>
          <p:cNvSpPr txBox="1"/>
          <p:nvPr/>
        </p:nvSpPr>
        <p:spPr>
          <a:xfrm>
            <a:off x="2783632" y="6424415"/>
            <a:ext cx="61206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 la brique perforée</a:t>
            </a:r>
          </a:p>
        </p:txBody>
      </p:sp>
    </p:spTree>
    <p:extLst>
      <p:ext uri="{BB962C8B-B14F-4D97-AF65-F5344CB8AC3E}">
        <p14:creationId xmlns:p14="http://schemas.microsoft.com/office/powerpoint/2010/main" val="361541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C971356-5EE2-4A67-B13E-B6A8AE4A37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7044" t="31106"/>
          <a:stretch/>
        </p:blipFill>
        <p:spPr>
          <a:xfrm>
            <a:off x="1746608" y="901121"/>
            <a:ext cx="3800753" cy="23673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E5B6C3-7382-4FFF-A2B9-77CABC053C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6609" y="3394304"/>
            <a:ext cx="3800751" cy="28505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B1B668-22E6-43A7-BB51-15FEF8423E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 r="54157" b="12713"/>
          <a:stretch/>
        </p:blipFill>
        <p:spPr>
          <a:xfrm>
            <a:off x="7651238" y="901121"/>
            <a:ext cx="2708121" cy="53437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6C5874-A051-45CA-AEB4-D0ABF6424503}"/>
              </a:ext>
            </a:extLst>
          </p:cNvPr>
          <p:cNvSpPr/>
          <p:nvPr/>
        </p:nvSpPr>
        <p:spPr>
          <a:xfrm>
            <a:off x="5741869" y="1233042"/>
            <a:ext cx="425450" cy="20360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BD438C57-88B4-4BB5-A3A7-7014F729A017}"/>
              </a:ext>
            </a:extLst>
          </p:cNvPr>
          <p:cNvSpPr/>
          <p:nvPr/>
        </p:nvSpPr>
        <p:spPr>
          <a:xfrm>
            <a:off x="5703802" y="962532"/>
            <a:ext cx="492281" cy="203608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38A639D-69BF-45D2-AAAD-4FE28104BADA}"/>
              </a:ext>
            </a:extLst>
          </p:cNvPr>
          <p:cNvSpPr/>
          <p:nvPr/>
        </p:nvSpPr>
        <p:spPr>
          <a:xfrm>
            <a:off x="5730048" y="3655577"/>
            <a:ext cx="425450" cy="20360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73E56429-F1FD-4330-A7AC-E291C90031C3}"/>
              </a:ext>
            </a:extLst>
          </p:cNvPr>
          <p:cNvSpPr/>
          <p:nvPr/>
        </p:nvSpPr>
        <p:spPr>
          <a:xfrm>
            <a:off x="5691981" y="3394303"/>
            <a:ext cx="492281" cy="203608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E984423-6F17-4D1E-8851-2D6A7729B067}"/>
              </a:ext>
            </a:extLst>
          </p:cNvPr>
          <p:cNvSpPr/>
          <p:nvPr/>
        </p:nvSpPr>
        <p:spPr>
          <a:xfrm>
            <a:off x="5730048" y="3909032"/>
            <a:ext cx="425450" cy="20360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C1D44D7-925F-44EB-826B-37956A95CF7F}"/>
              </a:ext>
            </a:extLst>
          </p:cNvPr>
          <p:cNvSpPr/>
          <p:nvPr/>
        </p:nvSpPr>
        <p:spPr>
          <a:xfrm>
            <a:off x="5730048" y="4166640"/>
            <a:ext cx="425450" cy="20360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4216F68-9931-46FF-BE93-F31306587B0B}"/>
              </a:ext>
            </a:extLst>
          </p:cNvPr>
          <p:cNvSpPr/>
          <p:nvPr/>
        </p:nvSpPr>
        <p:spPr>
          <a:xfrm>
            <a:off x="7069346" y="1180624"/>
            <a:ext cx="425450" cy="20360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0E1333B5-9C89-4279-82C8-E32C7B605833}"/>
              </a:ext>
            </a:extLst>
          </p:cNvPr>
          <p:cNvSpPr/>
          <p:nvPr/>
        </p:nvSpPr>
        <p:spPr>
          <a:xfrm>
            <a:off x="7031279" y="919350"/>
            <a:ext cx="492281" cy="203608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BED1B78-60FB-4596-9FA0-21655B3F5593}"/>
              </a:ext>
            </a:extLst>
          </p:cNvPr>
          <p:cNvSpPr/>
          <p:nvPr/>
        </p:nvSpPr>
        <p:spPr>
          <a:xfrm>
            <a:off x="7069346" y="1434079"/>
            <a:ext cx="425450" cy="20360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C2B9AF7-761E-421D-A440-8EAE9791D659}"/>
              </a:ext>
            </a:extLst>
          </p:cNvPr>
          <p:cNvSpPr/>
          <p:nvPr/>
        </p:nvSpPr>
        <p:spPr>
          <a:xfrm>
            <a:off x="7069346" y="1691687"/>
            <a:ext cx="425450" cy="20360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2">
            <a:extLst>
              <a:ext uri="{FF2B5EF4-FFF2-40B4-BE49-F238E27FC236}">
                <a16:creationId xmlns:a16="http://schemas.microsoft.com/office/drawing/2014/main" id="{74CB949A-5A1F-4539-A8EE-1426C0A9B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688" y="376547"/>
            <a:ext cx="35594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de-DE" sz="2400" b="1" dirty="0"/>
              <a:t>Briques traditionelles</a:t>
            </a:r>
          </a:p>
        </p:txBody>
      </p:sp>
      <p:sp>
        <p:nvSpPr>
          <p:cNvPr id="39" name="TextBox 2">
            <a:extLst>
              <a:ext uri="{FF2B5EF4-FFF2-40B4-BE49-F238E27FC236}">
                <a16:creationId xmlns:a16="http://schemas.microsoft.com/office/drawing/2014/main" id="{B84DD040-7B5F-4600-AE8C-8B6E48D16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8684" y="386567"/>
            <a:ext cx="35594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de-DE" sz="2400" b="1" dirty="0"/>
              <a:t>Briques modernes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3053A2-FA1E-49C7-BE57-EB5AF5A45038}"/>
              </a:ext>
            </a:extLst>
          </p:cNvPr>
          <p:cNvCxnSpPr>
            <a:cxnSpLocks/>
          </p:cNvCxnSpPr>
          <p:nvPr/>
        </p:nvCxnSpPr>
        <p:spPr>
          <a:xfrm>
            <a:off x="8285018" y="1434079"/>
            <a:ext cx="0" cy="362744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8BE43F8-4F4C-4049-A09F-49FF375E6894}"/>
              </a:ext>
            </a:extLst>
          </p:cNvPr>
          <p:cNvCxnSpPr>
            <a:cxnSpLocks/>
          </p:cNvCxnSpPr>
          <p:nvPr/>
        </p:nvCxnSpPr>
        <p:spPr>
          <a:xfrm flipV="1">
            <a:off x="8285019" y="901120"/>
            <a:ext cx="1607127" cy="483112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C8EFF48-682D-4233-B0F0-4F219E22600D}"/>
              </a:ext>
            </a:extLst>
          </p:cNvPr>
          <p:cNvCxnSpPr>
            <a:cxnSpLocks/>
          </p:cNvCxnSpPr>
          <p:nvPr/>
        </p:nvCxnSpPr>
        <p:spPr>
          <a:xfrm flipV="1">
            <a:off x="8285018" y="1637688"/>
            <a:ext cx="2074340" cy="522185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DA767AB-AD3E-41FE-9D3F-EAE0276174AB}"/>
              </a:ext>
            </a:extLst>
          </p:cNvPr>
          <p:cNvCxnSpPr>
            <a:cxnSpLocks/>
          </p:cNvCxnSpPr>
          <p:nvPr/>
        </p:nvCxnSpPr>
        <p:spPr>
          <a:xfrm flipV="1">
            <a:off x="8285018" y="3268484"/>
            <a:ext cx="2074340" cy="24041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765DD76-6D19-4D16-B4DB-1C2245A0772A}"/>
              </a:ext>
            </a:extLst>
          </p:cNvPr>
          <p:cNvCxnSpPr>
            <a:cxnSpLocks/>
          </p:cNvCxnSpPr>
          <p:nvPr/>
        </p:nvCxnSpPr>
        <p:spPr>
          <a:xfrm flipV="1">
            <a:off x="8312726" y="4010836"/>
            <a:ext cx="2046632" cy="15417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82AD005-07B1-4D19-846D-28B68BCC36BF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avantages des briques modernes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58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EDF842-22C6-409F-8229-4AED7A9515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8"/>
          <a:stretch/>
        </p:blipFill>
        <p:spPr>
          <a:xfrm>
            <a:off x="1524000" y="292100"/>
            <a:ext cx="9144000" cy="6023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63477E-6E27-4E28-BA87-76C9B3B8EBEF}"/>
              </a:ext>
            </a:extLst>
          </p:cNvPr>
          <p:cNvSpPr txBox="1"/>
          <p:nvPr/>
        </p:nvSpPr>
        <p:spPr>
          <a:xfrm>
            <a:off x="1682559" y="542441"/>
            <a:ext cx="5744531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avantages des briques modernes par rapport a l’environnement</a:t>
            </a:r>
          </a:p>
          <a:p>
            <a:endParaRPr lang="fr-CH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CH" sz="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fr-C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Moins de consommation du combustible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permet de construire en étage (sans colonnes en béton armé - jusqu’à REZ+2)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Utilisation des </a:t>
            </a:r>
            <a:r>
              <a:rPr lang="fr-CH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materiaux</a:t>
            </a:r>
            <a:r>
              <a:rPr lang="fr-C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locaux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Moins d’utilisation du ciment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L’entretien est moins couteux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DF806F-7FFA-4037-A522-236DEF09D494}"/>
              </a:ext>
            </a:extLst>
          </p:cNvPr>
          <p:cNvSpPr txBox="1"/>
          <p:nvPr/>
        </p:nvSpPr>
        <p:spPr>
          <a:xfrm>
            <a:off x="3046261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 mur </a:t>
            </a:r>
            <a:r>
              <a:rPr lang="fr-CH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Rowlock</a:t>
            </a:r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 en briques modernes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1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12853B-025C-4785-811A-004AE6CB2D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33333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6A3393FC-F7C5-43C0-AF59-6089D0FC610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000750" cy="505267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>
            <a:lvl1pPr>
              <a:defRPr sz="10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200" b="1" i="0" u="none" strike="noStrike" kern="0" cap="none" spc="50" normalizeH="0" baseline="0" noProof="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"/>
                <a:ea typeface="+mj-ea"/>
                <a:cs typeface="Arial"/>
              </a:rPr>
              <a:t>PROECCO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B19D4A-3D78-4F34-B86C-0D9D53E836C5}"/>
              </a:ext>
            </a:extLst>
          </p:cNvPr>
          <p:cNvSpPr txBox="1"/>
          <p:nvPr/>
        </p:nvSpPr>
        <p:spPr>
          <a:xfrm>
            <a:off x="-34923" y="50194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/>
              <a:t>PROMOTING OFF-FARM  EMPLOYMENT AND INCOME IN THE  GREAT LAKES REGION THROUGH  CLIMATE RESPONSIVE  CONSTRUCTION MATERIAL PRODUCTION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AFAB57-3F91-4A31-94F2-3CE6405952B0}"/>
              </a:ext>
            </a:extLst>
          </p:cNvPr>
          <p:cNvSpPr txBox="1"/>
          <p:nvPr/>
        </p:nvSpPr>
        <p:spPr>
          <a:xfrm>
            <a:off x="-34923" y="1453852"/>
            <a:ext cx="60960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1200" spc="-30" dirty="0">
                <a:cs typeface="Trebuchet MS"/>
              </a:rPr>
              <a:t>With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20" dirty="0">
                <a:cs typeface="Trebuchet MS"/>
              </a:rPr>
              <a:t>a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10" dirty="0">
                <a:cs typeface="Trebuchet MS"/>
              </a:rPr>
              <a:t>speciﬁc</a:t>
            </a:r>
            <a:r>
              <a:rPr lang="en-US" sz="1200" spc="-60" dirty="0">
                <a:cs typeface="Trebuchet MS"/>
              </a:rPr>
              <a:t> </a:t>
            </a:r>
            <a:r>
              <a:rPr lang="en-US" sz="1200" spc="10" dirty="0">
                <a:cs typeface="Trebuchet MS"/>
              </a:rPr>
              <a:t>goal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-30" dirty="0">
                <a:cs typeface="Trebuchet MS"/>
              </a:rPr>
              <a:t>to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5" dirty="0">
                <a:cs typeface="Trebuchet MS"/>
              </a:rPr>
              <a:t>support</a:t>
            </a:r>
            <a:r>
              <a:rPr lang="en-US" sz="1200" spc="-60" dirty="0">
                <a:cs typeface="Trebuchet MS"/>
              </a:rPr>
              <a:t> </a:t>
            </a:r>
            <a:r>
              <a:rPr lang="en-US" sz="1200" spc="-40" dirty="0">
                <a:cs typeface="Trebuchet MS"/>
              </a:rPr>
              <a:t>the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-10" dirty="0">
                <a:cs typeface="Trebuchet MS"/>
              </a:rPr>
              <a:t>growth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dirty="0">
                <a:cs typeface="Trebuchet MS"/>
              </a:rPr>
              <a:t>of</a:t>
            </a:r>
            <a:r>
              <a:rPr lang="en-US" sz="1200" spc="-60" dirty="0">
                <a:cs typeface="Trebuchet MS"/>
              </a:rPr>
              <a:t> </a:t>
            </a:r>
            <a:r>
              <a:rPr lang="en-US" sz="1200" spc="-10" dirty="0">
                <a:cs typeface="Trebuchet MS"/>
              </a:rPr>
              <a:t>local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-15" dirty="0">
                <a:cs typeface="Trebuchet MS"/>
              </a:rPr>
              <a:t>building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-30" dirty="0">
                <a:cs typeface="Trebuchet MS"/>
              </a:rPr>
              <a:t>material</a:t>
            </a:r>
            <a:r>
              <a:rPr lang="en-US" sz="1200" spc="-60" dirty="0">
                <a:cs typeface="Trebuchet MS"/>
              </a:rPr>
              <a:t> </a:t>
            </a:r>
            <a:r>
              <a:rPr lang="en-US" sz="1200" spc="5" dirty="0">
                <a:cs typeface="Trebuchet MS"/>
              </a:rPr>
              <a:t>supply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-15" dirty="0">
                <a:cs typeface="Trebuchet MS"/>
              </a:rPr>
              <a:t>chains,</a:t>
            </a:r>
            <a:r>
              <a:rPr lang="en-US" sz="1200" spc="-60" dirty="0">
                <a:cs typeface="Trebuchet MS"/>
              </a:rPr>
              <a:t> </a:t>
            </a:r>
            <a:r>
              <a:rPr lang="en-US" sz="1200" spc="-40" dirty="0">
                <a:cs typeface="Trebuchet MS"/>
              </a:rPr>
              <a:t>the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40" dirty="0">
                <a:cs typeface="Trebuchet MS"/>
              </a:rPr>
              <a:t>PROECCO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dirty="0">
                <a:cs typeface="Trebuchet MS"/>
              </a:rPr>
              <a:t>program</a:t>
            </a:r>
            <a:r>
              <a:rPr lang="en-US" sz="1200" spc="-60" dirty="0">
                <a:cs typeface="Trebuchet MS"/>
              </a:rPr>
              <a:t> </a:t>
            </a:r>
            <a:r>
              <a:rPr lang="en-US" sz="1200" spc="35" dirty="0">
                <a:cs typeface="Trebuchet MS"/>
              </a:rPr>
              <a:t>is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dirty="0">
                <a:cs typeface="Trebuchet MS"/>
              </a:rPr>
              <a:t>tasked</a:t>
            </a:r>
            <a:r>
              <a:rPr lang="en-US" sz="1200" spc="-65" dirty="0">
                <a:cs typeface="Trebuchet MS"/>
              </a:rPr>
              <a:t> </a:t>
            </a:r>
            <a:r>
              <a:rPr lang="en-US" sz="1200" spc="-35" dirty="0">
                <a:cs typeface="Trebuchet MS"/>
              </a:rPr>
              <a:t>with</a:t>
            </a:r>
            <a:r>
              <a:rPr lang="en-US" sz="1200" spc="-60" dirty="0">
                <a:cs typeface="Trebuchet MS"/>
              </a:rPr>
              <a:t> </a:t>
            </a:r>
            <a:r>
              <a:rPr lang="en-US" sz="1200" spc="-40" dirty="0">
                <a:cs typeface="Trebuchet MS"/>
              </a:rPr>
              <a:t>identifying, </a:t>
            </a:r>
            <a:r>
              <a:rPr lang="en-US" sz="1200" spc="-35" dirty="0">
                <a:cs typeface="Trebuchet MS"/>
              </a:rPr>
              <a:t> </a:t>
            </a:r>
            <a:r>
              <a:rPr lang="en-US" sz="1200" spc="-10" dirty="0">
                <a:cs typeface="Trebuchet MS"/>
              </a:rPr>
              <a:t>monitoring </a:t>
            </a:r>
            <a:r>
              <a:rPr lang="en-US" sz="1200" spc="5" dirty="0">
                <a:cs typeface="Trebuchet MS"/>
              </a:rPr>
              <a:t>and disseminating </a:t>
            </a:r>
            <a:r>
              <a:rPr lang="en-US" sz="1200" spc="-15" dirty="0">
                <a:cs typeface="Trebuchet MS"/>
              </a:rPr>
              <a:t>information </a:t>
            </a:r>
            <a:r>
              <a:rPr lang="en-US" sz="1200" spc="20" dirty="0">
                <a:cs typeface="Trebuchet MS"/>
              </a:rPr>
              <a:t>on </a:t>
            </a:r>
            <a:r>
              <a:rPr lang="en-US" sz="1200" spc="-5" dirty="0">
                <a:cs typeface="Trebuchet MS"/>
              </a:rPr>
              <a:t>new construction </a:t>
            </a:r>
            <a:r>
              <a:rPr lang="en-US" sz="1200" spc="-15" dirty="0">
                <a:cs typeface="Trebuchet MS"/>
              </a:rPr>
              <a:t>technologies, </a:t>
            </a:r>
            <a:r>
              <a:rPr lang="en-US" sz="1200" spc="-45" dirty="0">
                <a:cs typeface="Trebuchet MS"/>
              </a:rPr>
              <a:t>initiatives, </a:t>
            </a:r>
            <a:r>
              <a:rPr lang="en-US" sz="1200" spc="-25" dirty="0">
                <a:cs typeface="Trebuchet MS"/>
              </a:rPr>
              <a:t>policies, </a:t>
            </a:r>
            <a:r>
              <a:rPr lang="en-US" sz="1200" spc="-5" dirty="0">
                <a:cs typeface="Trebuchet MS"/>
              </a:rPr>
              <a:t>events </a:t>
            </a:r>
            <a:r>
              <a:rPr lang="en-US" sz="1200" spc="5" dirty="0">
                <a:cs typeface="Trebuchet MS"/>
              </a:rPr>
              <a:t>and </a:t>
            </a:r>
            <a:r>
              <a:rPr lang="en-US" sz="1200" spc="-20" dirty="0">
                <a:cs typeface="Trebuchet MS"/>
              </a:rPr>
              <a:t>projects </a:t>
            </a:r>
            <a:r>
              <a:rPr lang="en-US" sz="1200" spc="-40" dirty="0">
                <a:cs typeface="Trebuchet MS"/>
              </a:rPr>
              <a:t>that </a:t>
            </a:r>
            <a:r>
              <a:rPr lang="en-US" sz="1200" spc="-10" dirty="0">
                <a:cs typeface="Trebuchet MS"/>
              </a:rPr>
              <a:t>embrace </a:t>
            </a:r>
            <a:r>
              <a:rPr lang="en-US" sz="1200" spc="-350" dirty="0">
                <a:cs typeface="Trebuchet MS"/>
              </a:rPr>
              <a:t> </a:t>
            </a:r>
            <a:r>
              <a:rPr lang="en-US" sz="1200" spc="-25" dirty="0">
                <a:cs typeface="Trebuchet MS"/>
              </a:rPr>
              <a:t>resource-eﬃcient </a:t>
            </a:r>
            <a:r>
              <a:rPr lang="en-US" sz="1200" spc="5" dirty="0">
                <a:cs typeface="Trebuchet MS"/>
              </a:rPr>
              <a:t>and </a:t>
            </a:r>
            <a:r>
              <a:rPr lang="en-US" sz="1200" spc="-25" dirty="0">
                <a:cs typeface="Trebuchet MS"/>
              </a:rPr>
              <a:t>gender-neutral </a:t>
            </a:r>
            <a:r>
              <a:rPr lang="en-US" sz="1200" spc="-5" dirty="0">
                <a:cs typeface="Trebuchet MS"/>
              </a:rPr>
              <a:t>practices </a:t>
            </a:r>
            <a:r>
              <a:rPr lang="en-US" sz="1200" spc="-30" dirty="0">
                <a:cs typeface="Trebuchet MS"/>
              </a:rPr>
              <a:t>while </a:t>
            </a:r>
            <a:r>
              <a:rPr lang="en-US" sz="1200" spc="-20" dirty="0">
                <a:cs typeface="Trebuchet MS"/>
              </a:rPr>
              <a:t>creating </a:t>
            </a:r>
            <a:r>
              <a:rPr lang="en-US" sz="1200" spc="-30" dirty="0">
                <a:cs typeface="Trebuchet MS"/>
              </a:rPr>
              <a:t>environmentally-friendly </a:t>
            </a:r>
            <a:r>
              <a:rPr lang="en-US" sz="1200" dirty="0">
                <a:cs typeface="Trebuchet MS"/>
              </a:rPr>
              <a:t>jobs </a:t>
            </a:r>
            <a:r>
              <a:rPr lang="en-US" sz="1200" spc="-25" dirty="0">
                <a:cs typeface="Trebuchet MS"/>
              </a:rPr>
              <a:t>in </a:t>
            </a:r>
            <a:r>
              <a:rPr lang="en-US" sz="1200" spc="-40" dirty="0">
                <a:cs typeface="Trebuchet MS"/>
              </a:rPr>
              <a:t>the </a:t>
            </a:r>
            <a:r>
              <a:rPr lang="en-US" sz="1200" spc="-30" dirty="0">
                <a:cs typeface="Trebuchet MS"/>
              </a:rPr>
              <a:t>region’s </a:t>
            </a:r>
            <a:r>
              <a:rPr lang="en-US" sz="1200" dirty="0">
                <a:cs typeface="Trebuchet MS"/>
              </a:rPr>
              <a:t>burgeoning </a:t>
            </a:r>
            <a:r>
              <a:rPr lang="en-US" sz="1200" spc="-5" dirty="0">
                <a:cs typeface="Trebuchet MS"/>
              </a:rPr>
              <a:t>construction </a:t>
            </a:r>
            <a:r>
              <a:rPr lang="en-US" sz="1200" dirty="0">
                <a:cs typeface="Trebuchet MS"/>
              </a:rPr>
              <a:t> </a:t>
            </a:r>
            <a:r>
              <a:rPr lang="en-US" sz="1200" spc="-30" dirty="0">
                <a:cs typeface="Trebuchet MS"/>
              </a:rPr>
              <a:t>sector.</a:t>
            </a:r>
          </a:p>
        </p:txBody>
      </p: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8298CB0C-8F21-419E-8042-1116028B8123}"/>
              </a:ext>
            </a:extLst>
          </p:cNvPr>
          <p:cNvGrpSpPr/>
          <p:nvPr/>
        </p:nvGrpSpPr>
        <p:grpSpPr>
          <a:xfrm>
            <a:off x="6427089" y="5982651"/>
            <a:ext cx="6074140" cy="764771"/>
            <a:chOff x="6000750" y="7684451"/>
            <a:chExt cx="6074140" cy="764771"/>
          </a:xfrm>
        </p:grpSpPr>
        <p:sp>
          <p:nvSpPr>
            <p:cNvPr id="323" name="object 3">
              <a:extLst>
                <a:ext uri="{FF2B5EF4-FFF2-40B4-BE49-F238E27FC236}">
                  <a16:creationId xmlns:a16="http://schemas.microsoft.com/office/drawing/2014/main" id="{85F36AAF-8B17-4540-B104-44761F602844}"/>
                </a:ext>
              </a:extLst>
            </p:cNvPr>
            <p:cNvSpPr txBox="1">
              <a:spLocks/>
            </p:cNvSpPr>
            <p:nvPr/>
          </p:nvSpPr>
          <p:spPr>
            <a:xfrm>
              <a:off x="10772865" y="7684451"/>
              <a:ext cx="1302025" cy="320601"/>
            </a:xfrm>
            <a:prstGeom prst="rect">
              <a:avLst/>
            </a:prstGeom>
            <a:noFill/>
          </p:spPr>
          <p:txBody>
            <a:bodyPr vert="horz" wrap="square" lIns="0" tIns="12700" rIns="0" bIns="0" rtlCol="0">
              <a:spAutoFit/>
            </a:bodyPr>
            <a:lstStyle>
              <a:lvl1pPr>
                <a:defRPr sz="1000" b="1" i="0">
                  <a:solidFill>
                    <a:schemeClr val="tx1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1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j-ea"/>
                  <a:cs typeface="Arial"/>
                </a:rPr>
                <a:t> </a:t>
              </a:r>
              <a:r>
                <a:rPr lang="en-US" sz="2000" kern="0" spc="10" dirty="0">
                  <a:solidFill>
                    <a:schemeClr val="bg1"/>
                  </a:solidFill>
                </a:rPr>
                <a:t>2024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3CD31904-0195-43CE-A99E-F002E2EBE4DE}"/>
                </a:ext>
              </a:extLst>
            </p:cNvPr>
            <p:cNvGrpSpPr/>
            <p:nvPr/>
          </p:nvGrpSpPr>
          <p:grpSpPr>
            <a:xfrm>
              <a:off x="6000750" y="7684451"/>
              <a:ext cx="5382240" cy="764771"/>
              <a:chOff x="6000750" y="7684451"/>
              <a:chExt cx="5382240" cy="764771"/>
            </a:xfrm>
          </p:grpSpPr>
          <p:cxnSp>
            <p:nvCxnSpPr>
              <p:cNvPr id="316" name="Straight Connector 315">
                <a:extLst>
                  <a:ext uri="{FF2B5EF4-FFF2-40B4-BE49-F238E27FC236}">
                    <a16:creationId xmlns:a16="http://schemas.microsoft.com/office/drawing/2014/main" id="{1B87A02A-A790-4C9C-A371-F941AB72BD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1190" y="8096274"/>
                <a:ext cx="2971800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>
                <a:extLst>
                  <a:ext uri="{FF2B5EF4-FFF2-40B4-BE49-F238E27FC236}">
                    <a16:creationId xmlns:a16="http://schemas.microsoft.com/office/drawing/2014/main" id="{B67FB19D-E102-475C-B1EA-CD76B845F4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30204" y="8096274"/>
                <a:ext cx="3566886" cy="0"/>
              </a:xfrm>
              <a:prstGeom prst="line">
                <a:avLst/>
              </a:prstGeom>
              <a:ln w="571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1" name="object 3">
                <a:extLst>
                  <a:ext uri="{FF2B5EF4-FFF2-40B4-BE49-F238E27FC236}">
                    <a16:creationId xmlns:a16="http://schemas.microsoft.com/office/drawing/2014/main" id="{6F35ACEC-30A9-4797-BF51-AA31456248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0750" y="7715229"/>
                <a:ext cx="1302025" cy="259045"/>
              </a:xfrm>
              <a:prstGeom prst="rect">
                <a:avLst/>
              </a:prstGeom>
              <a:noFill/>
            </p:spPr>
            <p:txBody>
              <a:bodyPr vert="horz" wrap="square" lIns="0" tIns="12700" rIns="0" bIns="0" rtlCol="0">
                <a:spAutoFit/>
              </a:bodyPr>
              <a:lstStyle>
                <a:lvl1pPr>
                  <a:defRPr sz="1000" b="1" i="0">
                    <a:solidFill>
                      <a:schemeClr val="tx1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spc="10" dirty="0">
                    <a:solidFill>
                      <a:schemeClr val="bg1"/>
                    </a:solidFill>
                  </a:rPr>
                  <a:t> 2012</a:t>
                </a:r>
              </a:p>
            </p:txBody>
          </p:sp>
          <p:sp>
            <p:nvSpPr>
              <p:cNvPr id="322" name="object 3">
                <a:extLst>
                  <a:ext uri="{FF2B5EF4-FFF2-40B4-BE49-F238E27FC236}">
                    <a16:creationId xmlns:a16="http://schemas.microsoft.com/office/drawing/2014/main" id="{99E18BAD-7C72-4E06-853C-2821FC9A4F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53979" y="7684451"/>
                <a:ext cx="1302025" cy="320601"/>
              </a:xfrm>
              <a:prstGeom prst="rect">
                <a:avLst/>
              </a:prstGeom>
              <a:noFill/>
            </p:spPr>
            <p:txBody>
              <a:bodyPr vert="horz" wrap="square" lIns="0" tIns="12700" rIns="0" bIns="0" rtlCol="0">
                <a:spAutoFit/>
              </a:bodyPr>
              <a:lstStyle>
                <a:lvl1pPr>
                  <a:defRPr sz="1000" b="1" i="0">
                    <a:solidFill>
                      <a:schemeClr val="tx1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1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+mj-ea"/>
                    <a:cs typeface="Arial"/>
                  </a:rPr>
                  <a:t> </a:t>
                </a:r>
                <a:r>
                  <a:rPr lang="en-US" sz="2000" kern="0" spc="10" dirty="0">
                    <a:solidFill>
                      <a:schemeClr val="bg1"/>
                    </a:solidFill>
                  </a:rPr>
                  <a:t>2020</a:t>
                </a:r>
              </a:p>
            </p:txBody>
          </p:sp>
          <p:sp>
            <p:nvSpPr>
              <p:cNvPr id="324" name="object 3">
                <a:extLst>
                  <a:ext uri="{FF2B5EF4-FFF2-40B4-BE49-F238E27FC236}">
                    <a16:creationId xmlns:a16="http://schemas.microsoft.com/office/drawing/2014/main" id="{7982D59F-CB95-4AD1-897F-28DB810A84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22099" y="8159399"/>
                <a:ext cx="1302025" cy="259045"/>
              </a:xfrm>
              <a:prstGeom prst="rect">
                <a:avLst/>
              </a:prstGeom>
              <a:noFill/>
            </p:spPr>
            <p:txBody>
              <a:bodyPr vert="horz" wrap="square" lIns="0" tIns="12700" rIns="0" bIns="0" rtlCol="0">
                <a:spAutoFit/>
              </a:bodyPr>
              <a:lstStyle>
                <a:lvl1pPr>
                  <a:defRPr sz="1000" b="1" i="0">
                    <a:solidFill>
                      <a:schemeClr val="tx1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1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+mj-ea"/>
                    <a:cs typeface="Arial"/>
                  </a:rPr>
                  <a:t>Phase I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j-ea"/>
                  <a:cs typeface="Arial"/>
                </a:endParaRPr>
              </a:p>
            </p:txBody>
          </p:sp>
          <p:sp>
            <p:nvSpPr>
              <p:cNvPr id="325" name="object 3">
                <a:extLst>
                  <a:ext uri="{FF2B5EF4-FFF2-40B4-BE49-F238E27FC236}">
                    <a16:creationId xmlns:a16="http://schemas.microsoft.com/office/drawing/2014/main" id="{F6AC0B95-3BA4-4C79-BDCB-267F69980E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0975" y="8159399"/>
                <a:ext cx="1302025" cy="259045"/>
              </a:xfrm>
              <a:prstGeom prst="rect">
                <a:avLst/>
              </a:prstGeom>
              <a:noFill/>
            </p:spPr>
            <p:txBody>
              <a:bodyPr vert="horz" wrap="square" lIns="0" tIns="12700" rIns="0" bIns="0" rtlCol="0">
                <a:spAutoFit/>
              </a:bodyPr>
              <a:lstStyle>
                <a:lvl1pPr>
                  <a:defRPr sz="1000" b="1" i="0">
                    <a:solidFill>
                      <a:schemeClr val="tx1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1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+mj-ea"/>
                    <a:cs typeface="Arial"/>
                  </a:rPr>
                  <a:t>Phase II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j-ea"/>
                  <a:cs typeface="Arial"/>
                </a:endParaRPr>
              </a:p>
            </p:txBody>
          </p:sp>
          <p:sp>
            <p:nvSpPr>
              <p:cNvPr id="326" name="object 3">
                <a:extLst>
                  <a:ext uri="{FF2B5EF4-FFF2-40B4-BE49-F238E27FC236}">
                    <a16:creationId xmlns:a16="http://schemas.microsoft.com/office/drawing/2014/main" id="{5F985466-D921-4795-863A-D5232AA0DC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55089" y="8128621"/>
                <a:ext cx="1302025" cy="320601"/>
              </a:xfrm>
              <a:prstGeom prst="rect">
                <a:avLst/>
              </a:prstGeom>
              <a:noFill/>
            </p:spPr>
            <p:txBody>
              <a:bodyPr vert="horz" wrap="square" lIns="0" tIns="12700" rIns="0" bIns="0" rtlCol="0">
                <a:spAutoFit/>
              </a:bodyPr>
              <a:lstStyle>
                <a:lvl1pPr>
                  <a:defRPr sz="1000" b="1" i="0">
                    <a:solidFill>
                      <a:schemeClr val="tx1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1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+mj-ea"/>
                    <a:cs typeface="Arial"/>
                  </a:rPr>
                  <a:t>Phase III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j-ea"/>
                  <a:cs typeface="Arial"/>
                </a:endParaRPr>
              </a:p>
            </p:txBody>
          </p:sp>
          <p:grpSp>
            <p:nvGrpSpPr>
              <p:cNvPr id="335" name="Group 334">
                <a:extLst>
                  <a:ext uri="{FF2B5EF4-FFF2-40B4-BE49-F238E27FC236}">
                    <a16:creationId xmlns:a16="http://schemas.microsoft.com/office/drawing/2014/main" id="{DE48D99A-DA80-4C4E-9E4F-D9D1A112310A}"/>
                  </a:ext>
                </a:extLst>
              </p:cNvPr>
              <p:cNvGrpSpPr/>
              <p:nvPr/>
            </p:nvGrpSpPr>
            <p:grpSpPr>
              <a:xfrm>
                <a:off x="6330204" y="7993856"/>
                <a:ext cx="5025460" cy="181011"/>
                <a:chOff x="6330204" y="7993856"/>
                <a:chExt cx="5025460" cy="181011"/>
              </a:xfrm>
            </p:grpSpPr>
            <p:cxnSp>
              <p:nvCxnSpPr>
                <p:cNvPr id="329" name="Straight Connector 328">
                  <a:extLst>
                    <a:ext uri="{FF2B5EF4-FFF2-40B4-BE49-F238E27FC236}">
                      <a16:creationId xmlns:a16="http://schemas.microsoft.com/office/drawing/2014/main" id="{C673AF36-560B-4554-96D4-7659437C61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30204" y="7993856"/>
                  <a:ext cx="0" cy="181011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331">
                  <a:extLst>
                    <a:ext uri="{FF2B5EF4-FFF2-40B4-BE49-F238E27FC236}">
                      <a16:creationId xmlns:a16="http://schemas.microsoft.com/office/drawing/2014/main" id="{054520CB-ACA4-4E58-B383-9DFEC3D76D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331352" y="7993856"/>
                  <a:ext cx="0" cy="181011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3" name="Straight Connector 332">
                  <a:extLst>
                    <a:ext uri="{FF2B5EF4-FFF2-40B4-BE49-F238E27FC236}">
                      <a16:creationId xmlns:a16="http://schemas.microsoft.com/office/drawing/2014/main" id="{7BC24169-CE43-4D6C-A258-A0EBB4B1EE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350525" y="7993856"/>
                  <a:ext cx="0" cy="181011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4" name="Straight Connector 333">
                  <a:extLst>
                    <a:ext uri="{FF2B5EF4-FFF2-40B4-BE49-F238E27FC236}">
                      <a16:creationId xmlns:a16="http://schemas.microsoft.com/office/drawing/2014/main" id="{CF860EAC-A57D-4E44-8530-04AF4CD231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55664" y="7993856"/>
                  <a:ext cx="0" cy="181011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9ED2E70C-EA7F-420E-A87B-B5B659508D6F}"/>
              </a:ext>
            </a:extLst>
          </p:cNvPr>
          <p:cNvGrpSpPr/>
          <p:nvPr/>
        </p:nvGrpSpPr>
        <p:grpSpPr>
          <a:xfrm>
            <a:off x="81333" y="2543367"/>
            <a:ext cx="6036528" cy="4016993"/>
            <a:chOff x="81333" y="2543367"/>
            <a:chExt cx="6036528" cy="4016993"/>
          </a:xfrm>
        </p:grpSpPr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C9913882-190F-4512-B550-A396EDBA3B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E0E0E0"/>
                </a:clrFrom>
                <a:clrTo>
                  <a:srgbClr val="E0E0E0">
                    <a:alpha val="0"/>
                  </a:srgbClr>
                </a:clrTo>
              </a:clrChange>
            </a:blip>
            <a:srcRect r="6741"/>
            <a:stretch/>
          </p:blipFill>
          <p:spPr>
            <a:xfrm>
              <a:off x="2008743" y="3752551"/>
              <a:ext cx="2837084" cy="1963082"/>
            </a:xfrm>
            <a:prstGeom prst="rect">
              <a:avLst/>
            </a:prstGeom>
          </p:spPr>
        </p:pic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A5901258-53F9-4DE6-9540-01491815DA4C}"/>
                </a:ext>
              </a:extLst>
            </p:cNvPr>
            <p:cNvSpPr txBox="1"/>
            <p:nvPr/>
          </p:nvSpPr>
          <p:spPr>
            <a:xfrm>
              <a:off x="2008743" y="2543367"/>
              <a:ext cx="3031959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b="1" dirty="0"/>
                <a:t>Kigali, RWANDA</a:t>
              </a:r>
            </a:p>
            <a:p>
              <a:r>
                <a:rPr lang="en-US" sz="1100" dirty="0"/>
                <a:t>Regional Office – 30 staff</a:t>
              </a:r>
            </a:p>
            <a:p>
              <a:r>
                <a:rPr lang="en-US" sz="1100" b="1" dirty="0"/>
                <a:t>Enrico Morriello </a:t>
              </a:r>
              <a:r>
                <a:rPr lang="en-US" sz="1100" dirty="0"/>
                <a:t>- Regional Coordinator</a:t>
              </a:r>
            </a:p>
            <a:p>
              <a:r>
                <a:rPr lang="en-US" sz="1100" b="1" dirty="0"/>
                <a:t>Naomi Takaya </a:t>
              </a:r>
              <a:r>
                <a:rPr lang="en-US" sz="1100" dirty="0"/>
                <a:t>-  Urbanization lead</a:t>
              </a:r>
            </a:p>
            <a:p>
              <a:r>
                <a:rPr lang="en-US" sz="1100" b="1" dirty="0"/>
                <a:t>Cristelle Ghomsi </a:t>
              </a:r>
              <a:r>
                <a:rPr lang="en-US" sz="1100" dirty="0"/>
                <a:t>– Regional Finance &amp; HR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1F82FA59-38D9-4021-B573-1E1FE138BAAD}"/>
                </a:ext>
              </a:extLst>
            </p:cNvPr>
            <p:cNvSpPr txBox="1"/>
            <p:nvPr/>
          </p:nvSpPr>
          <p:spPr>
            <a:xfrm>
              <a:off x="314735" y="5775530"/>
              <a:ext cx="2809973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b="1" dirty="0" err="1"/>
                <a:t>Bukavu</a:t>
              </a:r>
              <a:r>
                <a:rPr lang="en-US" sz="1200" b="1" dirty="0"/>
                <a:t>, DRC – South Kivu</a:t>
              </a:r>
            </a:p>
            <a:p>
              <a:r>
                <a:rPr lang="en-US" sz="1100" dirty="0"/>
                <a:t>Country Office – 5 staff</a:t>
              </a:r>
            </a:p>
            <a:p>
              <a:r>
                <a:rPr lang="en-US" sz="1100" b="1" dirty="0"/>
                <a:t>Franck Cyr Ahononga </a:t>
              </a:r>
              <a:r>
                <a:rPr lang="en-US" sz="1100" dirty="0"/>
                <a:t>– Country Coordinator / Construction Lead</a:t>
              </a: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B5084326-7BAD-425B-9A97-A895A9E0B596}"/>
                </a:ext>
              </a:extLst>
            </p:cNvPr>
            <p:cNvSpPr txBox="1"/>
            <p:nvPr/>
          </p:nvSpPr>
          <p:spPr>
            <a:xfrm>
              <a:off x="3473959" y="5775530"/>
              <a:ext cx="2643902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b="1" dirty="0"/>
                <a:t>Bujumbura, BURUNDI</a:t>
              </a:r>
            </a:p>
            <a:p>
              <a:r>
                <a:rPr lang="en-US" sz="1100" dirty="0"/>
                <a:t>Country Office – 7 staff</a:t>
              </a:r>
            </a:p>
            <a:p>
              <a:r>
                <a:rPr lang="en-US" sz="1100" b="1" dirty="0"/>
                <a:t>Marco ZILIOTTO </a:t>
              </a:r>
              <a:r>
                <a:rPr lang="en-US" sz="1100" dirty="0"/>
                <a:t>– Country Coordinator / Industrial </a:t>
              </a:r>
              <a:r>
                <a:rPr lang="en-US" sz="1100" dirty="0" err="1"/>
                <a:t>Devp</a:t>
              </a:r>
              <a:r>
                <a:rPr lang="en-US" sz="1100" dirty="0"/>
                <a:t>. Lead</a:t>
              </a:r>
            </a:p>
          </p:txBody>
        </p: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A0085E01-079B-4B18-8F88-AF36B512F8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9458" y="4690420"/>
              <a:ext cx="1525250" cy="1025213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A518E7F6-C5AF-43AD-B21B-9B42B4B69286}"/>
                </a:ext>
              </a:extLst>
            </p:cNvPr>
            <p:cNvCxnSpPr>
              <a:cxnSpLocks/>
            </p:cNvCxnSpPr>
            <p:nvPr/>
          </p:nvCxnSpPr>
          <p:spPr>
            <a:xfrm>
              <a:off x="3308350" y="4933950"/>
              <a:ext cx="1115965" cy="781683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CE2CDB2F-8663-4DCA-B395-65EBC2D5D162}"/>
                </a:ext>
              </a:extLst>
            </p:cNvPr>
            <p:cNvSpPr/>
            <p:nvPr/>
          </p:nvSpPr>
          <p:spPr>
            <a:xfrm>
              <a:off x="2811780" y="3924300"/>
              <a:ext cx="471572" cy="350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6" name="Straight Connector 295">
              <a:extLst>
                <a:ext uri="{FF2B5EF4-FFF2-40B4-BE49-F238E27FC236}">
                  <a16:creationId xmlns:a16="http://schemas.microsoft.com/office/drawing/2014/main" id="{DBABE11F-6E2F-42E6-9AC6-2BF01CA949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38886" y="3559031"/>
              <a:ext cx="688400" cy="979632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290A94D6-E13E-4F84-822B-1FF6D06266AA}"/>
                </a:ext>
              </a:extLst>
            </p:cNvPr>
            <p:cNvGrpSpPr/>
            <p:nvPr/>
          </p:nvGrpSpPr>
          <p:grpSpPr>
            <a:xfrm>
              <a:off x="81333" y="3402228"/>
              <a:ext cx="1646986" cy="1972515"/>
              <a:chOff x="52528" y="3053662"/>
              <a:chExt cx="1826846" cy="2187925"/>
            </a:xfrm>
          </p:grpSpPr>
          <p:pic>
            <p:nvPicPr>
              <p:cNvPr id="1028" name="Picture 4" descr="african countries - africa map stock illustrations">
                <a:extLst>
                  <a:ext uri="{FF2B5EF4-FFF2-40B4-BE49-F238E27FC236}">
                    <a16:creationId xmlns:a16="http://schemas.microsoft.com/office/drawing/2014/main" id="{73FF2C22-514F-403C-B8E3-D02A88D5C7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28" y="3053662"/>
                <a:ext cx="1826846" cy="21879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1" name="Rectangle 340">
                <a:extLst>
                  <a:ext uri="{FF2B5EF4-FFF2-40B4-BE49-F238E27FC236}">
                    <a16:creationId xmlns:a16="http://schemas.microsoft.com/office/drawing/2014/main" id="{0A5CD012-CC17-4EDB-AB86-0C402EB6CBBD}"/>
                  </a:ext>
                </a:extLst>
              </p:cNvPr>
              <p:cNvSpPr/>
              <p:nvPr/>
            </p:nvSpPr>
            <p:spPr>
              <a:xfrm>
                <a:off x="56258" y="4515159"/>
                <a:ext cx="471572" cy="7264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88BC37EF-0AB4-4522-A10D-99963BB64314}"/>
                </a:ext>
              </a:extLst>
            </p:cNvPr>
            <p:cNvSpPr/>
            <p:nvPr/>
          </p:nvSpPr>
          <p:spPr>
            <a:xfrm>
              <a:off x="1031080" y="4405312"/>
              <a:ext cx="268965" cy="195222"/>
            </a:xfrm>
            <a:prstGeom prst="rect">
              <a:avLst/>
            </a:prstGeom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2F15AFC0-AC55-466F-B1AB-B9D74677AAB7}"/>
                </a:ext>
              </a:extLst>
            </p:cNvPr>
            <p:cNvSpPr/>
            <p:nvPr/>
          </p:nvSpPr>
          <p:spPr>
            <a:xfrm>
              <a:off x="4217689" y="5259542"/>
              <a:ext cx="723388" cy="2304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2E9AD47F-C163-409F-8A1E-FE79BF9EB3E3}"/>
                </a:ext>
              </a:extLst>
            </p:cNvPr>
            <p:cNvSpPr/>
            <p:nvPr/>
          </p:nvSpPr>
          <p:spPr>
            <a:xfrm>
              <a:off x="3707710" y="3734550"/>
              <a:ext cx="630940" cy="2304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79530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543F29-D923-4772-8ABC-C43AF98F9D2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548641"/>
            <a:ext cx="9144000" cy="55799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984E9A-B0CE-436C-8D07-3C7DD244E088}"/>
              </a:ext>
            </a:extLst>
          </p:cNvPr>
          <p:cNvSpPr txBox="1"/>
          <p:nvPr/>
        </p:nvSpPr>
        <p:spPr>
          <a:xfrm>
            <a:off x="3046261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 mur </a:t>
            </a:r>
            <a:r>
              <a:rPr lang="fr-CH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Rowlock</a:t>
            </a:r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 en briques modernes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097383" y="627017"/>
            <a:ext cx="171123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dirty="0"/>
              <a:t>Mur en block ciment</a:t>
            </a:r>
            <a:endParaRPr lang="en-US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5860869" y="496386"/>
            <a:ext cx="14630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Mur en briques traditionnelles</a:t>
            </a:r>
            <a:endParaRPr lang="en-US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7454538" y="509449"/>
            <a:ext cx="152835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Mur en briques industrielles</a:t>
            </a:r>
            <a:endParaRPr lang="en-US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9048205" y="613953"/>
            <a:ext cx="152835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dirty="0"/>
              <a:t>Mur </a:t>
            </a:r>
            <a:r>
              <a:rPr lang="fr-FR" sz="1400" dirty="0" err="1"/>
              <a:t>rowlock</a:t>
            </a:r>
            <a:r>
              <a:rPr lang="fr-FR" sz="1400" dirty="0"/>
              <a:t> bond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4293327" y="3095897"/>
            <a:ext cx="1423851" cy="23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04561" y="3095897"/>
            <a:ext cx="1423851" cy="23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85166" y="3082834"/>
            <a:ext cx="1423851" cy="23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244150" y="3108959"/>
            <a:ext cx="1423851" cy="23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017624" y="5786845"/>
            <a:ext cx="1423851" cy="23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45979" y="5786845"/>
            <a:ext cx="1423851" cy="23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244150" y="5760719"/>
            <a:ext cx="1423851" cy="23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ZoneTexte 16"/>
          <p:cNvSpPr txBox="1"/>
          <p:nvPr/>
        </p:nvSpPr>
        <p:spPr>
          <a:xfrm>
            <a:off x="1693818" y="1789609"/>
            <a:ext cx="2076994" cy="1754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- Réduction du coût au mètre carré du mur de 30 à 50% par la diminution de la quantité de ciment utilisée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1524001" y="3722913"/>
            <a:ext cx="2690949" cy="1841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57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977AC29F-C709-468B-92DE-C9C7177CD505}"/>
              </a:ext>
            </a:extLst>
          </p:cNvPr>
          <p:cNvSpPr txBox="1"/>
          <p:nvPr/>
        </p:nvSpPr>
        <p:spPr>
          <a:xfrm>
            <a:off x="420787" y="6187273"/>
            <a:ext cx="11721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>
                <a:latin typeface="Gill Sans MT" panose="020B0502020104020203" pitchFamily="34" charset="0"/>
              </a:rPr>
              <a:t> COSTS &amp; CLIMATE PERFORMANCE CALCULATOR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B875A05-9039-4755-8A75-01DD1825A737}"/>
              </a:ext>
            </a:extLst>
          </p:cNvPr>
          <p:cNvGrpSpPr/>
          <p:nvPr/>
        </p:nvGrpSpPr>
        <p:grpSpPr>
          <a:xfrm>
            <a:off x="6363775" y="490874"/>
            <a:ext cx="5428174" cy="4996358"/>
            <a:chOff x="378386" y="478504"/>
            <a:chExt cx="5770214" cy="5311188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ADA1DD9-CF5C-482E-A15E-95C9975E33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8386" y="1259783"/>
              <a:ext cx="5756177" cy="4529909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31011E0-1ACF-4C8E-A70F-44B503AB0763}"/>
                </a:ext>
              </a:extLst>
            </p:cNvPr>
            <p:cNvSpPr txBox="1"/>
            <p:nvPr/>
          </p:nvSpPr>
          <p:spPr>
            <a:xfrm>
              <a:off x="1431232" y="495553"/>
              <a:ext cx="1043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Gill Sans MT" panose="020B0502020104020203" pitchFamily="34" charset="0"/>
                </a:rPr>
                <a:t>CEMENT BLOCK WALL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58E4F8C-0163-4CA8-9A82-BBBB8ED69193}"/>
                </a:ext>
              </a:extLst>
            </p:cNvPr>
            <p:cNvSpPr txBox="1"/>
            <p:nvPr/>
          </p:nvSpPr>
          <p:spPr>
            <a:xfrm>
              <a:off x="2626231" y="478504"/>
              <a:ext cx="1043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Gill Sans MT" panose="020B0502020104020203" pitchFamily="34" charset="0"/>
                </a:rPr>
                <a:t>TRADI-TIONAL BRICK WALL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909B377-CDD7-475D-9247-6D1415943829}"/>
                </a:ext>
              </a:extLst>
            </p:cNvPr>
            <p:cNvSpPr txBox="1"/>
            <p:nvPr/>
          </p:nvSpPr>
          <p:spPr>
            <a:xfrm>
              <a:off x="3764070" y="487250"/>
              <a:ext cx="1283899" cy="450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Gill Sans MT" panose="020B0502020104020203" pitchFamily="34" charset="0"/>
                </a:rPr>
                <a:t>INDUSTRIAL BRICK WALL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092C9FA-62DF-4A3F-A2A4-70AFEBFF0B02}"/>
                </a:ext>
              </a:extLst>
            </p:cNvPr>
            <p:cNvSpPr txBox="1"/>
            <p:nvPr/>
          </p:nvSpPr>
          <p:spPr>
            <a:xfrm>
              <a:off x="5105129" y="482105"/>
              <a:ext cx="1043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latin typeface="Gill Sans MT" panose="020B0502020104020203" pitchFamily="34" charset="0"/>
                </a:rPr>
                <a:t>“SMART”</a:t>
              </a:r>
            </a:p>
            <a:p>
              <a:r>
                <a:rPr lang="en-GB" sz="1200" dirty="0">
                  <a:latin typeface="Gill Sans MT" panose="020B0502020104020203" pitchFamily="34" charset="0"/>
                </a:rPr>
                <a:t>CAVITY  BRICK WALL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D223250-99DA-45E4-88C3-259BF8614BFB}"/>
              </a:ext>
            </a:extLst>
          </p:cNvPr>
          <p:cNvGrpSpPr/>
          <p:nvPr/>
        </p:nvGrpSpPr>
        <p:grpSpPr>
          <a:xfrm>
            <a:off x="98620" y="430320"/>
            <a:ext cx="7254580" cy="5221664"/>
            <a:chOff x="110201" y="791064"/>
            <a:chExt cx="5779203" cy="4159725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7C3189F-93BE-44BF-9452-ADD63658C152}"/>
                </a:ext>
              </a:extLst>
            </p:cNvPr>
            <p:cNvSpPr/>
            <p:nvPr/>
          </p:nvSpPr>
          <p:spPr>
            <a:xfrm>
              <a:off x="140637" y="791064"/>
              <a:ext cx="2660633" cy="18928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4D5D434F-0581-4ECF-8819-4F30C73DC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6834" y="1130106"/>
              <a:ext cx="2015156" cy="1737841"/>
            </a:xfrm>
            <a:prstGeom prst="rect">
              <a:avLst/>
            </a:prstGeom>
          </p:spPr>
        </p:pic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7E51E81-A9E1-41E9-8C70-271EC8767589}"/>
                </a:ext>
              </a:extLst>
            </p:cNvPr>
            <p:cNvSpPr/>
            <p:nvPr/>
          </p:nvSpPr>
          <p:spPr>
            <a:xfrm>
              <a:off x="110201" y="3057601"/>
              <a:ext cx="2660633" cy="1761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5ACC99E-9C9A-4455-A473-E7C7BE50230F}"/>
                </a:ext>
              </a:extLst>
            </p:cNvPr>
            <p:cNvSpPr txBox="1"/>
            <p:nvPr/>
          </p:nvSpPr>
          <p:spPr>
            <a:xfrm>
              <a:off x="140637" y="3194842"/>
              <a:ext cx="5748767" cy="318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Gill Sans MT" panose="020B0502020104020203" pitchFamily="34" charset="0"/>
                </a:rPr>
                <a:t>OPTIMISED DESIGN WITH LOCAL MATERIAL</a:t>
              </a:r>
            </a:p>
          </p:txBody>
        </p: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922BE097-3C6E-4585-99E4-E0778118D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2223" y="3527084"/>
              <a:ext cx="1629767" cy="1423705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746D1A1-5923-42BF-BE85-0686B36FA9C7}"/>
                </a:ext>
              </a:extLst>
            </p:cNvPr>
            <p:cNvSpPr txBox="1"/>
            <p:nvPr/>
          </p:nvSpPr>
          <p:spPr>
            <a:xfrm>
              <a:off x="3576978" y="1073040"/>
              <a:ext cx="1898893" cy="318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Gill Sans MT" panose="020B0502020104020203" pitchFamily="34" charset="0"/>
                </a:rPr>
                <a:t>USD 350/M2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7B2FDB6-2137-46C4-A9BD-E9F19270C5CE}"/>
                </a:ext>
              </a:extLst>
            </p:cNvPr>
            <p:cNvSpPr txBox="1"/>
            <p:nvPr/>
          </p:nvSpPr>
          <p:spPr>
            <a:xfrm>
              <a:off x="3066644" y="3438862"/>
              <a:ext cx="1898893" cy="318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Gill Sans MT" panose="020B0502020104020203" pitchFamily="34" charset="0"/>
                </a:rPr>
                <a:t>USD 200/M2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A85DEFF-A5E5-49F8-8CF2-8711EEC5713A}"/>
                </a:ext>
              </a:extLst>
            </p:cNvPr>
            <p:cNvSpPr txBox="1"/>
            <p:nvPr/>
          </p:nvSpPr>
          <p:spPr>
            <a:xfrm>
              <a:off x="120471" y="811193"/>
              <a:ext cx="5212568" cy="318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Gill Sans MT" panose="020B0502020104020203" pitchFamily="34" charset="0"/>
                </a:rPr>
                <a:t>TYPICAL “AFFORDABLE” URBAN HOUSING DESIGN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161698A-4AF4-4BE2-8A09-3961BD5415C7}"/>
              </a:ext>
            </a:extLst>
          </p:cNvPr>
          <p:cNvGrpSpPr/>
          <p:nvPr/>
        </p:nvGrpSpPr>
        <p:grpSpPr>
          <a:xfrm>
            <a:off x="0" y="6120820"/>
            <a:ext cx="1990975" cy="638223"/>
            <a:chOff x="-68579" y="6191738"/>
            <a:chExt cx="1990975" cy="638223"/>
          </a:xfrm>
        </p:grpSpPr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A1AC8BBD-9A3D-47B6-9665-2FDD9381D9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3403" y="6191738"/>
              <a:ext cx="1091641" cy="270000"/>
            </a:xfrm>
            <a:prstGeom prst="rect">
              <a:avLst/>
            </a:prstGeom>
          </p:spPr>
        </p:pic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49CF082F-45C9-46E9-B4EF-87DD14DA2F61}"/>
                </a:ext>
              </a:extLst>
            </p:cNvPr>
            <p:cNvGrpSpPr/>
            <p:nvPr/>
          </p:nvGrpSpPr>
          <p:grpSpPr>
            <a:xfrm>
              <a:off x="-68579" y="6491407"/>
              <a:ext cx="1990975" cy="338554"/>
              <a:chOff x="303131" y="2670539"/>
              <a:chExt cx="1990975" cy="338554"/>
            </a:xfrm>
          </p:grpSpPr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7AE83F22-C546-4557-ABB4-07D2EDC3209D}"/>
                  </a:ext>
                </a:extLst>
              </p:cNvPr>
              <p:cNvSpPr txBox="1"/>
              <p:nvPr/>
            </p:nvSpPr>
            <p:spPr>
              <a:xfrm>
                <a:off x="392423" y="2670539"/>
                <a:ext cx="19016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Arial Black" panose="020B0A04020102020204" pitchFamily="34" charset="0"/>
                  </a:rPr>
                  <a:t>skat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3C3A0F8F-DD0C-4D1D-AD2F-C5533B4F78F8}"/>
                  </a:ext>
                </a:extLst>
              </p:cNvPr>
              <p:cNvSpPr txBox="1"/>
              <p:nvPr/>
            </p:nvSpPr>
            <p:spPr>
              <a:xfrm>
                <a:off x="303131" y="2707904"/>
                <a:ext cx="1588770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Swiss Resource Centre and </a:t>
                </a: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12CD1393-7F50-47FA-B491-7FC55E0AEBB6}"/>
                  </a:ext>
                </a:extLst>
              </p:cNvPr>
              <p:cNvSpPr txBox="1"/>
              <p:nvPr/>
            </p:nvSpPr>
            <p:spPr>
              <a:xfrm>
                <a:off x="449815" y="2804607"/>
                <a:ext cx="152971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Consultancies for Development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264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848F2E-F85E-4EFC-A32C-6D5DA295C9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"/>
          <a:stretch/>
        </p:blipFill>
        <p:spPr>
          <a:xfrm>
            <a:off x="-13245" y="0"/>
            <a:ext cx="12271919" cy="688603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77AC29F-C709-468B-92DE-C9C7177CD505}"/>
              </a:ext>
            </a:extLst>
          </p:cNvPr>
          <p:cNvSpPr txBox="1"/>
          <p:nvPr/>
        </p:nvSpPr>
        <p:spPr>
          <a:xfrm>
            <a:off x="1270374" y="6239708"/>
            <a:ext cx="10900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>
                <a:solidFill>
                  <a:schemeClr val="bg1"/>
                </a:solidFill>
                <a:latin typeface="Gill Sans MT" panose="020B0502020104020203" pitchFamily="34" charset="0"/>
              </a:rPr>
              <a:t>CLIMATE-RESPONSIVE BUILDING MATERIALS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8D075AC-7614-42B9-89E5-9388C79BC0B6}"/>
              </a:ext>
            </a:extLst>
          </p:cNvPr>
          <p:cNvGrpSpPr/>
          <p:nvPr/>
        </p:nvGrpSpPr>
        <p:grpSpPr>
          <a:xfrm>
            <a:off x="-68579" y="6158559"/>
            <a:ext cx="1990975" cy="671402"/>
            <a:chOff x="-68579" y="6158559"/>
            <a:chExt cx="1990975" cy="671402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D81C5F0-8560-4BA4-A502-B07711E03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423" y="6158559"/>
              <a:ext cx="1168710" cy="369402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4A197F8-32B6-4909-9E33-98C15640F3E3}"/>
                </a:ext>
              </a:extLst>
            </p:cNvPr>
            <p:cNvGrpSpPr/>
            <p:nvPr/>
          </p:nvGrpSpPr>
          <p:grpSpPr>
            <a:xfrm>
              <a:off x="-68579" y="6491407"/>
              <a:ext cx="1990975" cy="338554"/>
              <a:chOff x="303131" y="2670539"/>
              <a:chExt cx="1990975" cy="33855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4210107-6047-4034-9377-51E2A7E311AF}"/>
                  </a:ext>
                </a:extLst>
              </p:cNvPr>
              <p:cNvSpPr txBox="1"/>
              <p:nvPr/>
            </p:nvSpPr>
            <p:spPr>
              <a:xfrm>
                <a:off x="392423" y="2670539"/>
                <a:ext cx="19016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skat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A73C08B-2CB1-4290-A805-DB5029D906E3}"/>
                  </a:ext>
                </a:extLst>
              </p:cNvPr>
              <p:cNvSpPr txBox="1"/>
              <p:nvPr/>
            </p:nvSpPr>
            <p:spPr>
              <a:xfrm>
                <a:off x="303131" y="2707904"/>
                <a:ext cx="1588770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5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Swiss Resource Centre and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06FF1CD-54CF-4EBF-9C6B-93CD7DF869D3}"/>
                  </a:ext>
                </a:extLst>
              </p:cNvPr>
              <p:cNvSpPr txBox="1"/>
              <p:nvPr/>
            </p:nvSpPr>
            <p:spPr>
              <a:xfrm>
                <a:off x="449815" y="2804607"/>
                <a:ext cx="152971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5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Consultancies for Development</a:t>
                </a:r>
              </a:p>
            </p:txBody>
          </p:sp>
        </p:grp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88CACE3-B0A2-4CF8-89B8-76C9D98E1A98}"/>
              </a:ext>
            </a:extLst>
          </p:cNvPr>
          <p:cNvSpPr/>
          <p:nvPr/>
        </p:nvSpPr>
        <p:spPr>
          <a:xfrm>
            <a:off x="-21824" y="209364"/>
            <a:ext cx="7146524" cy="3486338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949688-6AAA-48D9-A558-8599FB003E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04" y="526183"/>
            <a:ext cx="6944998" cy="3169518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81E8254-1F2D-4BFF-8738-A37442C6A2ED}"/>
              </a:ext>
            </a:extLst>
          </p:cNvPr>
          <p:cNvSpPr/>
          <p:nvPr/>
        </p:nvSpPr>
        <p:spPr>
          <a:xfrm>
            <a:off x="3144634" y="1327633"/>
            <a:ext cx="207109" cy="20710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A0CC241-F877-4873-8703-44721586490A}"/>
              </a:ext>
            </a:extLst>
          </p:cNvPr>
          <p:cNvSpPr/>
          <p:nvPr/>
        </p:nvSpPr>
        <p:spPr>
          <a:xfrm>
            <a:off x="3476076" y="805744"/>
            <a:ext cx="207109" cy="20710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2A79BB-0126-4852-8150-B8E2BF9421C7}"/>
              </a:ext>
            </a:extLst>
          </p:cNvPr>
          <p:cNvSpPr txBox="1"/>
          <p:nvPr/>
        </p:nvSpPr>
        <p:spPr>
          <a:xfrm>
            <a:off x="7443888" y="139328"/>
            <a:ext cx="5071653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Gill Sans MT" panose="020B0502020104020203" pitchFamily="34" charset="0"/>
              </a:rPr>
              <a:t>OUR SUPPORT:</a:t>
            </a:r>
          </a:p>
          <a:p>
            <a:endParaRPr lang="en-GB" sz="1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Gill Sans MT" panose="020B0502020104020203" pitchFamily="34" charset="0"/>
              </a:rPr>
              <a:t>LOW-CARBON TECHNOLOGIES FOR LOAD BEARING BRICKS</a:t>
            </a:r>
          </a:p>
          <a:p>
            <a:endParaRPr lang="en-GB" sz="6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Gill Sans MT" panose="020B0502020104020203" pitchFamily="34" charset="0"/>
              </a:rPr>
              <a:t>MACHINE DESIGNS FOR PRO-DUCTS REQUIRING LESS CEMENT</a:t>
            </a:r>
          </a:p>
          <a:p>
            <a:endParaRPr lang="en-GB" sz="7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Gill Sans MT" panose="020B0502020104020203" pitchFamily="34" charset="0"/>
              </a:rPr>
              <a:t>COACHING BRICK MAKERS</a:t>
            </a:r>
          </a:p>
          <a:p>
            <a:pPr algn="r"/>
            <a:endParaRPr lang="en-GB" sz="24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AF3154-EA9B-4EB5-A2AE-C5E80AFDB6FA}"/>
              </a:ext>
            </a:extLst>
          </p:cNvPr>
          <p:cNvSpPr/>
          <p:nvPr/>
        </p:nvSpPr>
        <p:spPr>
          <a:xfrm>
            <a:off x="4196920" y="805743"/>
            <a:ext cx="207109" cy="20710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40C2AD0-FA43-49F0-955D-2645CD71316A}"/>
              </a:ext>
            </a:extLst>
          </p:cNvPr>
          <p:cNvSpPr/>
          <p:nvPr/>
        </p:nvSpPr>
        <p:spPr>
          <a:xfrm>
            <a:off x="2054736" y="805923"/>
            <a:ext cx="207109" cy="2071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B75D20E-4BDB-40BD-AA3C-F0670D1A5587}"/>
              </a:ext>
            </a:extLst>
          </p:cNvPr>
          <p:cNvSpPr/>
          <p:nvPr/>
        </p:nvSpPr>
        <p:spPr>
          <a:xfrm>
            <a:off x="7306539" y="583333"/>
            <a:ext cx="137349" cy="13734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6ECCD2D-76F9-4C43-BD54-523D1D54B002}"/>
              </a:ext>
            </a:extLst>
          </p:cNvPr>
          <p:cNvSpPr/>
          <p:nvPr/>
        </p:nvSpPr>
        <p:spPr>
          <a:xfrm>
            <a:off x="7311805" y="1485289"/>
            <a:ext cx="137349" cy="13734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51BB0E7-8346-474D-A684-8041FD07DAF7}"/>
              </a:ext>
            </a:extLst>
          </p:cNvPr>
          <p:cNvSpPr/>
          <p:nvPr/>
        </p:nvSpPr>
        <p:spPr>
          <a:xfrm>
            <a:off x="7348093" y="2232777"/>
            <a:ext cx="137349" cy="137349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239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1A4F67-C950-4CF8-9C3C-A3F15ABD1B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>
            <a:off x="1524000" y="342900"/>
            <a:ext cx="9144000" cy="5943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491547-F846-4DB9-80EA-547947A2C569}"/>
              </a:ext>
            </a:extLst>
          </p:cNvPr>
          <p:cNvSpPr txBox="1"/>
          <p:nvPr/>
        </p:nvSpPr>
        <p:spPr>
          <a:xfrm>
            <a:off x="5763492" y="5356700"/>
            <a:ext cx="490450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H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Dégradation de l’environnement par l’utilisation abusive du bois de chauffage</a:t>
            </a:r>
            <a:endParaRPr lang="fr-CH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259B-EAED-43BC-8131-808C4383CC44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problèmes liés à la production des briques traditionnelles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44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" b="1151"/>
          <a:stretch/>
        </p:blipFill>
        <p:spPr>
          <a:xfrm>
            <a:off x="1524000" y="342900"/>
            <a:ext cx="9144000" cy="594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F44F02-2DC9-4066-ACD7-C5830CA7B5BC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problèmes liés à la production des briques traditionnelles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CFFC9E-5A88-436A-9AA3-C20B63CF6529}"/>
              </a:ext>
            </a:extLst>
          </p:cNvPr>
          <p:cNvSpPr txBox="1"/>
          <p:nvPr/>
        </p:nvSpPr>
        <p:spPr>
          <a:xfrm>
            <a:off x="7067602" y="5356700"/>
            <a:ext cx="360039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H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anarchique des carrières d’argile </a:t>
            </a:r>
            <a:endParaRPr lang="fr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4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9" t="1100" r="9379" b="19378"/>
          <a:stretch/>
        </p:blipFill>
        <p:spPr>
          <a:xfrm>
            <a:off x="1524000" y="342901"/>
            <a:ext cx="9144000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DB9BF2-E650-4398-B6F6-4700A8D6CB4C}"/>
              </a:ext>
            </a:extLst>
          </p:cNvPr>
          <p:cNvSpPr txBox="1"/>
          <p:nvPr/>
        </p:nvSpPr>
        <p:spPr>
          <a:xfrm>
            <a:off x="7067602" y="5356700"/>
            <a:ext cx="360039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production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contribue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réduction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terres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arables</a:t>
            </a:r>
            <a:endParaRPr lang="fr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CAFB74-6539-486D-A972-F6F780DFEBFA}"/>
              </a:ext>
            </a:extLst>
          </p:cNvPr>
          <p:cNvSpPr txBox="1"/>
          <p:nvPr/>
        </p:nvSpPr>
        <p:spPr>
          <a:xfrm>
            <a:off x="5190836" y="644417"/>
            <a:ext cx="547716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DIMINUTION DES AIRES PROTEGEES </a:t>
            </a:r>
            <a:b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</a:b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AU BURUNDI DEPUIS 1990: 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45%</a:t>
            </a:r>
            <a:endParaRPr lang="fr-F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400BBA-8E6B-449C-9F13-613476029EAE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problèmes liés à la production des briques traditionnelles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6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4D418D-668E-4D17-8087-A2DC3A8655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4" b="34926"/>
          <a:stretch/>
        </p:blipFill>
        <p:spPr>
          <a:xfrm>
            <a:off x="1524000" y="342900"/>
            <a:ext cx="9144000" cy="5943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B70EF6-F277-4F7A-9E57-5FD7F16804A3}"/>
              </a:ext>
            </a:extLst>
          </p:cNvPr>
          <p:cNvSpPr txBox="1"/>
          <p:nvPr/>
        </p:nvSpPr>
        <p:spPr>
          <a:xfrm>
            <a:off x="7067602" y="5356700"/>
            <a:ext cx="360039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H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L’utilisation du bois de chauffage &gt;&gt; déforestation</a:t>
            </a:r>
            <a:endParaRPr lang="fr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37958E-E639-4E1F-A8AE-9C699CCD7F86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problèmes liés à la production des briques traditionnelles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275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4D2841-2927-4C4E-84E8-DC734C16D7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" t="20992" r="34003"/>
          <a:stretch/>
        </p:blipFill>
        <p:spPr>
          <a:xfrm>
            <a:off x="5142412" y="577971"/>
            <a:ext cx="5538651" cy="55549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D00069-498B-43EC-9CFB-989823CA04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r="22274"/>
          <a:stretch/>
        </p:blipFill>
        <p:spPr>
          <a:xfrm>
            <a:off x="1524001" y="587827"/>
            <a:ext cx="3618411" cy="55549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F8DF19-884A-4130-95EB-44C3BC7210C1}"/>
              </a:ext>
            </a:extLst>
          </p:cNvPr>
          <p:cNvSpPr txBox="1"/>
          <p:nvPr/>
        </p:nvSpPr>
        <p:spPr>
          <a:xfrm>
            <a:off x="6648894" y="5356700"/>
            <a:ext cx="4019107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H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Utilisation excessive du ciment et augmentation de son importation</a:t>
            </a:r>
            <a:endParaRPr lang="fr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6308F6-7F52-43E4-BB1F-4F6D30270670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500" b="1" dirty="0">
                <a:latin typeface="Arial" panose="020B0604020202020204" pitchFamily="34" charset="0"/>
                <a:cs typeface="Arial" panose="020B0604020202020204" pitchFamily="34" charset="0"/>
              </a:rPr>
              <a:t>Les problèmes liés à l’utilisation des briques traditionnelles</a:t>
            </a:r>
            <a:endParaRPr lang="fr-CH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8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E1FD68D3-ECA5-47BB-8210-5880C3839B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0"/>
          <a:stretch/>
        </p:blipFill>
        <p:spPr>
          <a:xfrm>
            <a:off x="6172201" y="4124765"/>
            <a:ext cx="3133725" cy="216173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7718C07-9BB5-4A0D-9ACD-5EE556901C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438" r="30207" b="17886"/>
          <a:stretch/>
        </p:blipFill>
        <p:spPr>
          <a:xfrm>
            <a:off x="9390088" y="4124325"/>
            <a:ext cx="1277913" cy="216217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7604383" y="314096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8616280" y="3152417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60A57583-DC7A-4722-978B-D026ECF3DF4B}"/>
              </a:ext>
            </a:extLst>
          </p:cNvPr>
          <p:cNvGrpSpPr/>
          <p:nvPr/>
        </p:nvGrpSpPr>
        <p:grpSpPr>
          <a:xfrm>
            <a:off x="6248400" y="566016"/>
            <a:ext cx="4342037" cy="3190645"/>
            <a:chOff x="4724399" y="2733905"/>
            <a:chExt cx="4342037" cy="319064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503AE8B-B857-4564-B88B-42F306C498A0}"/>
                </a:ext>
              </a:extLst>
            </p:cNvPr>
            <p:cNvGrpSpPr/>
            <p:nvPr/>
          </p:nvGrpSpPr>
          <p:grpSpPr>
            <a:xfrm>
              <a:off x="4724399" y="2733905"/>
              <a:ext cx="4342037" cy="3190645"/>
              <a:chOff x="4724399" y="2733905"/>
              <a:chExt cx="4342037" cy="3190645"/>
            </a:xfrm>
          </p:grpSpPr>
          <p:pic>
            <p:nvPicPr>
              <p:cNvPr id="37" name="Picture 2">
                <a:extLst>
                  <a:ext uri="{FF2B5EF4-FFF2-40B4-BE49-F238E27FC236}">
                    <a16:creationId xmlns:a16="http://schemas.microsoft.com/office/drawing/2014/main" id="{DAF0910E-B7E3-4A69-89E8-EFBC41E228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710" t="14187" b="8795"/>
              <a:stretch/>
            </p:blipFill>
            <p:spPr bwMode="auto">
              <a:xfrm>
                <a:off x="4724399" y="2838545"/>
                <a:ext cx="4342037" cy="308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1C3C4D-2370-4AF8-8A71-37FBB3D47864}"/>
                  </a:ext>
                </a:extLst>
              </p:cNvPr>
              <p:cNvSpPr txBox="1"/>
              <p:nvPr/>
            </p:nvSpPr>
            <p:spPr>
              <a:xfrm>
                <a:off x="4860032" y="2733905"/>
                <a:ext cx="3491487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CH" sz="1300" dirty="0">
                    <a:latin typeface="Arial Black" panose="020B0A04020102020204" pitchFamily="34" charset="0"/>
                  </a:rPr>
                  <a:t>Fours à flamme renversée</a:t>
                </a:r>
              </a:p>
              <a:p>
                <a:pPr algn="ctr"/>
                <a:r>
                  <a:rPr lang="de-CH" sz="1300" dirty="0">
                    <a:latin typeface="Arial Black" panose="020B0A04020102020204" pitchFamily="34" charset="0"/>
                  </a:rPr>
                  <a:t>Déchets agricoles </a:t>
                </a:r>
              </a:p>
            </p:txBody>
          </p:sp>
        </p:grpSp>
        <p:sp>
          <p:nvSpPr>
            <p:cNvPr id="6" name="Bent-Up Arrow 5"/>
            <p:cNvSpPr/>
            <p:nvPr/>
          </p:nvSpPr>
          <p:spPr>
            <a:xfrm>
              <a:off x="8136511" y="5305654"/>
              <a:ext cx="465853" cy="508516"/>
            </a:xfrm>
            <a:prstGeom prst="bentUpArrow">
              <a:avLst>
                <a:gd name="adj1" fmla="val 16821"/>
                <a:gd name="adj2" fmla="val 25000"/>
                <a:gd name="adj3" fmla="val 2675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CH" dirty="0"/>
            </a:p>
          </p:txBody>
        </p:sp>
        <p:sp>
          <p:nvSpPr>
            <p:cNvPr id="58" name="Bent-Up Arrow 57"/>
            <p:cNvSpPr/>
            <p:nvPr/>
          </p:nvSpPr>
          <p:spPr>
            <a:xfrm rot="5400000">
              <a:off x="6052865" y="5410072"/>
              <a:ext cx="465853" cy="508516"/>
            </a:xfrm>
            <a:prstGeom prst="bentUpArrow">
              <a:avLst>
                <a:gd name="adj1" fmla="val 16821"/>
                <a:gd name="adj2" fmla="val 25000"/>
                <a:gd name="adj3" fmla="val 2675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CH" dirty="0"/>
            </a:p>
          </p:txBody>
        </p:sp>
        <p:sp>
          <p:nvSpPr>
            <p:cNvPr id="59" name="Bent-Up Arrow 58"/>
            <p:cNvSpPr/>
            <p:nvPr/>
          </p:nvSpPr>
          <p:spPr>
            <a:xfrm rot="5400000">
              <a:off x="7108326" y="5354236"/>
              <a:ext cx="465853" cy="508516"/>
            </a:xfrm>
            <a:prstGeom prst="bentUpArrow">
              <a:avLst>
                <a:gd name="adj1" fmla="val 16821"/>
                <a:gd name="adj2" fmla="val 25000"/>
                <a:gd name="adj3" fmla="val 2675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CH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EC3A281-26E4-411E-810F-CC653ECB5FC5}"/>
              </a:ext>
            </a:extLst>
          </p:cNvPr>
          <p:cNvGrpSpPr/>
          <p:nvPr/>
        </p:nvGrpSpPr>
        <p:grpSpPr>
          <a:xfrm>
            <a:off x="1605645" y="588047"/>
            <a:ext cx="4309381" cy="3162899"/>
            <a:chOff x="81644" y="2771176"/>
            <a:chExt cx="4309381" cy="3162899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7" t="43423" r="49191" b="8796"/>
            <a:stretch/>
          </p:blipFill>
          <p:spPr bwMode="auto">
            <a:xfrm>
              <a:off x="81644" y="4019550"/>
              <a:ext cx="4309381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TextBox 46"/>
            <p:cNvSpPr txBox="1"/>
            <p:nvPr/>
          </p:nvSpPr>
          <p:spPr>
            <a:xfrm>
              <a:off x="217715" y="2771176"/>
              <a:ext cx="190601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300" dirty="0">
                  <a:latin typeface="Arial Black" panose="020B0A04020102020204" pitchFamily="34" charset="0"/>
                </a:rPr>
                <a:t>Fours traditionnels </a:t>
              </a:r>
            </a:p>
            <a:p>
              <a:pPr algn="ctr"/>
              <a:r>
                <a:rPr lang="de-CH" sz="1300" dirty="0">
                  <a:latin typeface="Arial Black" panose="020B0A04020102020204" pitchFamily="34" charset="0"/>
                </a:rPr>
                <a:t>Bois de chauffage</a:t>
              </a:r>
            </a:p>
          </p:txBody>
        </p:sp>
        <p:sp>
          <p:nvSpPr>
            <p:cNvPr id="5" name="Right Arrow 4"/>
            <p:cNvSpPr/>
            <p:nvPr/>
          </p:nvSpPr>
          <p:spPr>
            <a:xfrm rot="16200000">
              <a:off x="2679103" y="3602462"/>
              <a:ext cx="356617" cy="448586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3" name="Right Arrow 52"/>
            <p:cNvSpPr/>
            <p:nvPr/>
          </p:nvSpPr>
          <p:spPr>
            <a:xfrm rot="16200000">
              <a:off x="3250519" y="3602462"/>
              <a:ext cx="356617" cy="448586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4" name="Right Arrow 53"/>
            <p:cNvSpPr/>
            <p:nvPr/>
          </p:nvSpPr>
          <p:spPr>
            <a:xfrm rot="16200000">
              <a:off x="3821935" y="3602462"/>
              <a:ext cx="356617" cy="448586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5" name="Right Arrow 54"/>
            <p:cNvSpPr/>
            <p:nvPr/>
          </p:nvSpPr>
          <p:spPr>
            <a:xfrm rot="16200000">
              <a:off x="312134" y="3602462"/>
              <a:ext cx="356617" cy="448586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6" name="Right Arrow 55"/>
            <p:cNvSpPr/>
            <p:nvPr/>
          </p:nvSpPr>
          <p:spPr>
            <a:xfrm rot="16200000">
              <a:off x="883550" y="3602462"/>
              <a:ext cx="356617" cy="448586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7" name="Right Arrow 56"/>
            <p:cNvSpPr/>
            <p:nvPr/>
          </p:nvSpPr>
          <p:spPr>
            <a:xfrm rot="16200000">
              <a:off x="1454966" y="3602462"/>
              <a:ext cx="356617" cy="448586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0FA496-9BBA-4A01-9405-C149197491B5}"/>
                </a:ext>
              </a:extLst>
            </p:cNvPr>
            <p:cNvSpPr txBox="1"/>
            <p:nvPr/>
          </p:nvSpPr>
          <p:spPr>
            <a:xfrm>
              <a:off x="2463080" y="2787873"/>
              <a:ext cx="190601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300" dirty="0">
                  <a:latin typeface="Arial Black" panose="020B0A04020102020204" pitchFamily="34" charset="0"/>
                </a:rPr>
                <a:t>Fours traditionnels </a:t>
              </a:r>
            </a:p>
            <a:p>
              <a:pPr algn="ctr"/>
              <a:r>
                <a:rPr lang="de-CH" sz="1300" dirty="0">
                  <a:latin typeface="Arial Black" panose="020B0A04020102020204" pitchFamily="34" charset="0"/>
                </a:rPr>
                <a:t>Déchets agricoles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290F17E-423D-42DC-A531-DB3DEF6CFB2F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b="1" dirty="0">
                <a:latin typeface="Arial" panose="020B0604020202020204" pitchFamily="34" charset="0"/>
                <a:cs typeface="Arial" panose="020B0604020202020204" pitchFamily="34" charset="0"/>
              </a:rPr>
              <a:t>Comparaison</a:t>
            </a: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fr-FR" sz="1500" b="1" dirty="0">
                <a:latin typeface="Arial" panose="020B0604020202020204" pitchFamily="34" charset="0"/>
                <a:cs typeface="Arial" panose="020B0604020202020204" pitchFamily="34" charset="0"/>
              </a:rPr>
              <a:t>méthodes</a:t>
            </a: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 de production</a:t>
            </a:r>
            <a:endParaRPr lang="en-GB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4B0A27D-F916-405C-9E3C-76DD366B96EA}"/>
              </a:ext>
            </a:extLst>
          </p:cNvPr>
          <p:cNvSpPr/>
          <p:nvPr/>
        </p:nvSpPr>
        <p:spPr>
          <a:xfrm>
            <a:off x="1524000" y="346710"/>
            <a:ext cx="4495800" cy="3657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C7E8955-5BC2-4F8C-8F49-6739A5420CA4}"/>
              </a:ext>
            </a:extLst>
          </p:cNvPr>
          <p:cNvSpPr/>
          <p:nvPr/>
        </p:nvSpPr>
        <p:spPr>
          <a:xfrm>
            <a:off x="6172200" y="342900"/>
            <a:ext cx="4495800" cy="36576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85D271-B271-4889-855E-E48C2E2DCD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7" t="1507" r="18644" b="13182"/>
          <a:stretch/>
        </p:blipFill>
        <p:spPr>
          <a:xfrm>
            <a:off x="2905125" y="4129088"/>
            <a:ext cx="3114675" cy="215741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A20BFDC-CEE3-4D1D-8510-0F13836F01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67021" t="13921" r="9706" b="12049"/>
          <a:stretch/>
        </p:blipFill>
        <p:spPr>
          <a:xfrm>
            <a:off x="1524001" y="4119562"/>
            <a:ext cx="1276351" cy="216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86D038D-AC54-4F77-830C-4B72C466D47A}"/>
              </a:ext>
            </a:extLst>
          </p:cNvPr>
          <p:cNvSpPr txBox="1"/>
          <p:nvPr/>
        </p:nvSpPr>
        <p:spPr>
          <a:xfrm>
            <a:off x="3004989" y="6450059"/>
            <a:ext cx="5904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1500" b="1" dirty="0">
                <a:latin typeface="Arial" panose="020B0604020202020204" pitchFamily="34" charset="0"/>
                <a:cs typeface="Arial" panose="020B0604020202020204" pitchFamily="34" charset="0"/>
              </a:rPr>
              <a:t>avantages</a:t>
            </a: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 du four permanent</a:t>
            </a:r>
            <a:endParaRPr lang="en-GB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08BB272-1D87-4EDB-AC81-28653A36DB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2" r="31410"/>
          <a:stretch/>
        </p:blipFill>
        <p:spPr>
          <a:xfrm>
            <a:off x="6172200" y="342900"/>
            <a:ext cx="4495800" cy="5943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CE0248-C1E0-4E41-B528-986922936B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2" r="38090" b="14689"/>
          <a:stretch/>
        </p:blipFill>
        <p:spPr>
          <a:xfrm>
            <a:off x="1524000" y="342900"/>
            <a:ext cx="4495800" cy="594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45AFA9F-FA20-4C02-BB00-41E504C34E15}"/>
              </a:ext>
            </a:extLst>
          </p:cNvPr>
          <p:cNvSpPr txBox="1"/>
          <p:nvPr/>
        </p:nvSpPr>
        <p:spPr>
          <a:xfrm>
            <a:off x="7067602" y="5356700"/>
            <a:ext cx="360039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H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Déchets agricoles remplacent le bois de chauffage</a:t>
            </a:r>
            <a:endParaRPr lang="fr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48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648</Words>
  <Application>Microsoft Office PowerPoint</Application>
  <PresentationFormat>Widescreen</PresentationFormat>
  <Paragraphs>116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Gill Sans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Ziliotto</dc:creator>
  <cp:lastModifiedBy>Marco Ziliotto</cp:lastModifiedBy>
  <cp:revision>4</cp:revision>
  <dcterms:created xsi:type="dcterms:W3CDTF">2022-11-30T11:40:31Z</dcterms:created>
  <dcterms:modified xsi:type="dcterms:W3CDTF">2023-02-02T14:50:47Z</dcterms:modified>
</cp:coreProperties>
</file>